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90" r:id="rId5"/>
    <p:sldId id="279" r:id="rId6"/>
    <p:sldId id="257" r:id="rId7"/>
    <p:sldId id="281" r:id="rId8"/>
    <p:sldId id="300" r:id="rId9"/>
    <p:sldId id="291" r:id="rId10"/>
    <p:sldId id="295" r:id="rId11"/>
    <p:sldId id="293" r:id="rId12"/>
    <p:sldId id="303" r:id="rId13"/>
    <p:sldId id="304" r:id="rId14"/>
    <p:sldId id="305" r:id="rId15"/>
    <p:sldId id="306" r:id="rId16"/>
    <p:sldId id="296" r:id="rId17"/>
    <p:sldId id="307" r:id="rId18"/>
    <p:sldId id="259" r:id="rId19"/>
    <p:sldId id="308" r:id="rId20"/>
    <p:sldId id="286" r:id="rId21"/>
    <p:sldId id="289" r:id="rId22"/>
    <p:sldId id="287" r:id="rId23"/>
    <p:sldId id="2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7" autoAdjust="0"/>
    <p:restoredTop sz="77134" autoAdjust="0"/>
  </p:normalViewPr>
  <p:slideViewPr>
    <p:cSldViewPr snapToGrid="0">
      <p:cViewPr varScale="1">
        <p:scale>
          <a:sx n="86" d="100"/>
          <a:sy n="86" d="100"/>
        </p:scale>
        <p:origin x="1640" y="192"/>
      </p:cViewPr>
      <p:guideLst/>
    </p:cSldViewPr>
  </p:slideViewPr>
  <p:outlineViewPr>
    <p:cViewPr>
      <p:scale>
        <a:sx n="33" d="100"/>
        <a:sy n="33" d="100"/>
      </p:scale>
      <p:origin x="0" y="-21869"/>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2" d="100"/>
          <a:sy n="62" d="100"/>
        </p:scale>
        <p:origin x="2179"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FFD79F"/>
        </a:solidFill>
      </dgm:spPr>
      <dgm:t>
        <a:bodyPr/>
        <a:lstStyle/>
        <a:p>
          <a:r>
            <a:rPr lang="en-US" dirty="0">
              <a:solidFill>
                <a:schemeClr val="tx1"/>
              </a:solidFill>
            </a:rPr>
            <a:t>Group: Brainstorm Project Ideas</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FFD79F"/>
        </a:solidFill>
      </dgm:spPr>
      <dgm:t>
        <a:bodyPr/>
        <a:lstStyle/>
        <a:p>
          <a:r>
            <a:rPr lang="en-US" dirty="0">
              <a:solidFill>
                <a:schemeClr val="tx1"/>
              </a:solidFill>
            </a:rPr>
            <a:t>Group: Define Ideal Asks</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rgbClr val="FFD79F"/>
        </a:solidFill>
      </dgm:spPr>
      <dgm:t>
        <a:bodyPr/>
        <a:lstStyle/>
        <a:p>
          <a:r>
            <a:rPr lang="en-US" dirty="0">
              <a:solidFill>
                <a:schemeClr val="tx1"/>
              </a:solidFill>
            </a:rPr>
            <a:t>Individual: Prototyping by Ask</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rgbClr val="FFD79F"/>
        </a:solidFill>
      </dgm:spPr>
      <dgm:t>
        <a:bodyPr/>
        <a:lstStyle/>
        <a:p>
          <a:r>
            <a:rPr lang="en-US" dirty="0">
              <a:solidFill>
                <a:schemeClr val="tx1"/>
              </a:solidFill>
            </a:rPr>
            <a:t>Group: Refine Ask (strategy / metrics)</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FFD79F"/>
        </a:solidFill>
      </dgm:spPr>
      <dgm:t>
        <a:bodyPr/>
        <a:lstStyle/>
        <a:p>
          <a:r>
            <a:rPr lang="en-US" dirty="0">
              <a:solidFill>
                <a:schemeClr val="tx1"/>
              </a:solidFill>
            </a:rPr>
            <a:t>Group: Brainstorm Data Sources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rgbClr val="FFD79F"/>
        </a:solidFill>
      </dgm:spPr>
      <dgm:t>
        <a:bodyPr/>
        <a:lstStyle/>
        <a:p>
          <a:r>
            <a:rPr lang="en-US" dirty="0">
              <a:solidFill>
                <a:schemeClr val="tx1"/>
              </a:solidFill>
            </a:rPr>
            <a:t>Group: Planning</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269795"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269795"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269795"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269795" custScaleY="120113">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269795" custScaleY="120113">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268257" custScaleY="119903" custLinFactNeighborX="1685" custLinFactNeighborY="2808">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DCB8F2"/>
        </a:solidFill>
      </dgm:spPr>
      <dgm:t>
        <a:bodyPr/>
        <a:lstStyle/>
        <a:p>
          <a:r>
            <a:rPr lang="en-US" dirty="0">
              <a:solidFill>
                <a:schemeClr val="tx1"/>
              </a:solidFill>
            </a:rPr>
            <a:t>Individually/Partnering plan, gather, clean, analyze by ask</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DCB8F2"/>
        </a:solidFill>
      </dgm:spPr>
      <dgm:t>
        <a:bodyPr/>
        <a:lstStyle/>
        <a:p>
          <a:r>
            <a:rPr lang="en-US" dirty="0">
              <a:solidFill>
                <a:schemeClr val="tx1"/>
              </a:solidFill>
            </a:rPr>
            <a:t>Individual/Partner: tell the story by ask</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chemeClr val="accent5">
            <a:lumMod val="40000"/>
            <a:lumOff val="60000"/>
          </a:schemeClr>
        </a:solidFill>
      </dgm:spPr>
      <dgm:t>
        <a:bodyPr/>
        <a:lstStyle/>
        <a:p>
          <a:r>
            <a:rPr lang="en-US" dirty="0">
              <a:solidFill>
                <a:schemeClr val="tx1"/>
              </a:solidFill>
            </a:rPr>
            <a:t>Group: Review asks as a whole</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chemeClr val="accent5">
            <a:lumMod val="40000"/>
            <a:lumOff val="60000"/>
          </a:schemeClr>
        </a:solidFill>
      </dgm:spPr>
      <dgm:t>
        <a:bodyPr/>
        <a:lstStyle/>
        <a:p>
          <a:r>
            <a:rPr lang="en-US" dirty="0">
              <a:solidFill>
                <a:schemeClr val="tx1"/>
              </a:solidFill>
            </a:rPr>
            <a:t>Group: Make the final call</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DCB8F2"/>
        </a:solidFill>
      </dgm:spPr>
      <dgm:t>
        <a:bodyPr/>
        <a:lstStyle/>
        <a:p>
          <a:r>
            <a:rPr lang="en-US" dirty="0">
              <a:solidFill>
                <a:schemeClr val="tx1"/>
              </a:solidFill>
            </a:rPr>
            <a:t>Ask for additional support . Modifications  given limitations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chemeClr val="accent5">
            <a:lumMod val="40000"/>
            <a:lumOff val="60000"/>
          </a:schemeClr>
        </a:solidFill>
      </dgm:spPr>
      <dgm:t>
        <a:bodyPr/>
        <a:lstStyle/>
        <a:p>
          <a:r>
            <a:rPr lang="en-US" dirty="0">
              <a:solidFill>
                <a:schemeClr val="tx1"/>
              </a:solidFill>
            </a:rPr>
            <a:t>Group: Tell the story</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329168"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329168"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329168"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329168" custScaleY="120113" custLinFactNeighborY="1749">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329168" custScaleY="120113" custLinFactNeighborY="1749">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327292" custScaleY="119903" custLinFactNeighborX="1685" custLinFactNeighborY="1909">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506"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Project Ideas</a:t>
          </a:r>
        </a:p>
      </dsp:txBody>
      <dsp:txXfrm>
        <a:off x="26262" y="366031"/>
        <a:ext cx="3240491" cy="827850"/>
      </dsp:txXfrm>
    </dsp:sp>
    <dsp:sp modelId="{BEB06A57-2DD8-48FC-93C0-90521975B19B}">
      <dsp:nvSpPr>
        <dsp:cNvPr id="0" name=""/>
        <dsp:cNvSpPr/>
      </dsp:nvSpPr>
      <dsp:spPr>
        <a:xfrm>
          <a:off x="3399886"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9886" y="689174"/>
        <a:ext cx="181075" cy="181564"/>
      </dsp:txXfrm>
    </dsp:sp>
    <dsp:sp modelId="{2D6A9FBE-6E63-4A1B-A182-9A0A9113C187}">
      <dsp:nvSpPr>
        <dsp:cNvPr id="0" name=""/>
        <dsp:cNvSpPr/>
      </dsp:nvSpPr>
      <dsp:spPr>
        <a:xfrm>
          <a:off x="3780585"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Data Sources</a:t>
          </a:r>
        </a:p>
      </dsp:txBody>
      <dsp:txXfrm>
        <a:off x="3806341" y="366031"/>
        <a:ext cx="3240491" cy="827850"/>
      </dsp:txXfrm>
    </dsp:sp>
    <dsp:sp modelId="{D0265094-5F52-426C-9EF0-DB88E34B86FD}">
      <dsp:nvSpPr>
        <dsp:cNvPr id="0" name=""/>
        <dsp:cNvSpPr/>
      </dsp:nvSpPr>
      <dsp:spPr>
        <a:xfrm>
          <a:off x="7179965"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179965" y="689174"/>
        <a:ext cx="181075" cy="181564"/>
      </dsp:txXfrm>
    </dsp:sp>
    <dsp:sp modelId="{C9D20A60-3E25-4FD1-A2F8-5D09E726932A}">
      <dsp:nvSpPr>
        <dsp:cNvPr id="0" name=""/>
        <dsp:cNvSpPr/>
      </dsp:nvSpPr>
      <dsp:spPr>
        <a:xfrm>
          <a:off x="7560663"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Define Ideal Asks</a:t>
          </a:r>
        </a:p>
      </dsp:txBody>
      <dsp:txXfrm>
        <a:off x="7586419" y="366031"/>
        <a:ext cx="3240491" cy="827850"/>
      </dsp:txXfrm>
    </dsp:sp>
    <dsp:sp modelId="{42FACEF0-3570-4AB8-A456-6916832A4D94}">
      <dsp:nvSpPr>
        <dsp:cNvPr id="0" name=""/>
        <dsp:cNvSpPr/>
      </dsp:nvSpPr>
      <dsp:spPr>
        <a:xfrm rot="5400000">
          <a:off x="9077325" y="130505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9115883" y="1327013"/>
        <a:ext cx="181564" cy="181075"/>
      </dsp:txXfrm>
    </dsp:sp>
    <dsp:sp modelId="{7EFE2EB2-1838-440D-86DA-CAF22FF4D2E4}">
      <dsp:nvSpPr>
        <dsp:cNvPr id="0" name=""/>
        <dsp:cNvSpPr/>
      </dsp:nvSpPr>
      <dsp:spPr>
        <a:xfrm>
          <a:off x="7560663"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Individual: Prototyping by Ask</a:t>
          </a:r>
        </a:p>
      </dsp:txBody>
      <dsp:txXfrm>
        <a:off x="7586419" y="1733468"/>
        <a:ext cx="3240491" cy="827850"/>
      </dsp:txXfrm>
    </dsp:sp>
    <dsp:sp modelId="{FCCD555B-E210-4309-8374-AA7B8BD4DE14}">
      <dsp:nvSpPr>
        <dsp:cNvPr id="0" name=""/>
        <dsp:cNvSpPr/>
      </dsp:nvSpPr>
      <dsp:spPr>
        <a:xfrm rot="10800000">
          <a:off x="7194607" y="199609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7272211" y="2056611"/>
        <a:ext cx="181075" cy="181564"/>
      </dsp:txXfrm>
    </dsp:sp>
    <dsp:sp modelId="{94053404-6689-4580-B92C-BA5C6244276A}">
      <dsp:nvSpPr>
        <dsp:cNvPr id="0" name=""/>
        <dsp:cNvSpPr/>
      </dsp:nvSpPr>
      <dsp:spPr>
        <a:xfrm>
          <a:off x="3780585"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Refine Ask (strategy / metrics)</a:t>
          </a:r>
        </a:p>
      </dsp:txBody>
      <dsp:txXfrm>
        <a:off x="3806341" y="1733468"/>
        <a:ext cx="3240491" cy="827850"/>
      </dsp:txXfrm>
    </dsp:sp>
    <dsp:sp modelId="{77F06A79-9D5F-4700-9A9E-69FA3E00361E}">
      <dsp:nvSpPr>
        <dsp:cNvPr id="0" name=""/>
        <dsp:cNvSpPr/>
      </dsp:nvSpPr>
      <dsp:spPr>
        <a:xfrm rot="10781155">
          <a:off x="3429947" y="2006356"/>
          <a:ext cx="247786"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504282" y="2066673"/>
        <a:ext cx="173450" cy="181564"/>
      </dsp:txXfrm>
    </dsp:sp>
    <dsp:sp modelId="{B9732E17-31EE-4510-AE39-0513CA652C93}">
      <dsp:nvSpPr>
        <dsp:cNvPr id="0" name=""/>
        <dsp:cNvSpPr/>
      </dsp:nvSpPr>
      <dsp:spPr>
        <a:xfrm>
          <a:off x="39832" y="1729038"/>
          <a:ext cx="3273237" cy="877824"/>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Planning</a:t>
          </a:r>
        </a:p>
      </dsp:txBody>
      <dsp:txXfrm>
        <a:off x="65543" y="1754749"/>
        <a:ext cx="3221815" cy="8264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427096"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Individually/Partnering plan, gather, clean, analyze by ask</a:t>
          </a:r>
        </a:p>
      </dsp:txBody>
      <dsp:txXfrm>
        <a:off x="446867" y="20078"/>
        <a:ext cx="3043673" cy="635494"/>
      </dsp:txXfrm>
    </dsp:sp>
    <dsp:sp modelId="{BEB06A57-2DD8-48FC-93C0-90521975B19B}">
      <dsp:nvSpPr>
        <dsp:cNvPr id="0" name=""/>
        <dsp:cNvSpPr/>
      </dsp:nvSpPr>
      <dsp:spPr>
        <a:xfrm>
          <a:off x="3592738"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592738" y="268138"/>
        <a:ext cx="139001" cy="139375"/>
      </dsp:txXfrm>
    </dsp:sp>
    <dsp:sp modelId="{2D6A9FBE-6E63-4A1B-A182-9A0A9113C187}">
      <dsp:nvSpPr>
        <dsp:cNvPr id="0" name=""/>
        <dsp:cNvSpPr/>
      </dsp:nvSpPr>
      <dsp:spPr>
        <a:xfrm>
          <a:off x="3884979"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Ask for additional support . Modifications  given limitations</a:t>
          </a:r>
        </a:p>
      </dsp:txBody>
      <dsp:txXfrm>
        <a:off x="3904750" y="20078"/>
        <a:ext cx="3043673" cy="635494"/>
      </dsp:txXfrm>
    </dsp:sp>
    <dsp:sp modelId="{D0265094-5F52-426C-9EF0-DB88E34B86FD}">
      <dsp:nvSpPr>
        <dsp:cNvPr id="0" name=""/>
        <dsp:cNvSpPr/>
      </dsp:nvSpPr>
      <dsp:spPr>
        <a:xfrm>
          <a:off x="7050621"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050621" y="268138"/>
        <a:ext cx="139001" cy="139375"/>
      </dsp:txXfrm>
    </dsp:sp>
    <dsp:sp modelId="{C9D20A60-3E25-4FD1-A2F8-5D09E726932A}">
      <dsp:nvSpPr>
        <dsp:cNvPr id="0" name=""/>
        <dsp:cNvSpPr/>
      </dsp:nvSpPr>
      <dsp:spPr>
        <a:xfrm>
          <a:off x="7342862"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Individual/Partner: tell the story by ask</a:t>
          </a:r>
        </a:p>
      </dsp:txBody>
      <dsp:txXfrm>
        <a:off x="7362633" y="20078"/>
        <a:ext cx="3043673" cy="635494"/>
      </dsp:txXfrm>
    </dsp:sp>
    <dsp:sp modelId="{42FACEF0-3570-4AB8-A456-6916832A4D94}">
      <dsp:nvSpPr>
        <dsp:cNvPr id="0" name=""/>
        <dsp:cNvSpPr/>
      </dsp:nvSpPr>
      <dsp:spPr>
        <a:xfrm rot="5400000">
          <a:off x="8785101" y="741060"/>
          <a:ext cx="198736"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814782" y="757839"/>
        <a:ext cx="139375" cy="139115"/>
      </dsp:txXfrm>
    </dsp:sp>
    <dsp:sp modelId="{7EFE2EB2-1838-440D-86DA-CAF22FF4D2E4}">
      <dsp:nvSpPr>
        <dsp:cNvPr id="0" name=""/>
        <dsp:cNvSpPr/>
      </dsp:nvSpPr>
      <dsp:spPr>
        <a:xfrm>
          <a:off x="7342862"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Review asks as a whole</a:t>
          </a:r>
        </a:p>
      </dsp:txBody>
      <dsp:txXfrm>
        <a:off x="7362633" y="1070091"/>
        <a:ext cx="3043673" cy="635494"/>
      </dsp:txXfrm>
    </dsp:sp>
    <dsp:sp modelId="{FCCD555B-E210-4309-8374-AA7B8BD4DE14}">
      <dsp:nvSpPr>
        <dsp:cNvPr id="0" name=""/>
        <dsp:cNvSpPr/>
      </dsp:nvSpPr>
      <dsp:spPr>
        <a:xfrm rot="10800000">
          <a:off x="7061861" y="1271691"/>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7121433" y="1318150"/>
        <a:ext cx="139001" cy="139375"/>
      </dsp:txXfrm>
    </dsp:sp>
    <dsp:sp modelId="{94053404-6689-4580-B92C-BA5C6244276A}">
      <dsp:nvSpPr>
        <dsp:cNvPr id="0" name=""/>
        <dsp:cNvSpPr/>
      </dsp:nvSpPr>
      <dsp:spPr>
        <a:xfrm>
          <a:off x="3884979"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Make the final call</a:t>
          </a:r>
        </a:p>
      </dsp:txBody>
      <dsp:txXfrm>
        <a:off x="3904750" y="1070091"/>
        <a:ext cx="3043673" cy="635494"/>
      </dsp:txXfrm>
    </dsp:sp>
    <dsp:sp modelId="{77F06A79-9D5F-4700-9A9E-69FA3E00361E}">
      <dsp:nvSpPr>
        <dsp:cNvPr id="0" name=""/>
        <dsp:cNvSpPr/>
      </dsp:nvSpPr>
      <dsp:spPr>
        <a:xfrm rot="10799409">
          <a:off x="3615815" y="1271986"/>
          <a:ext cx="190208"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672877" y="1318440"/>
        <a:ext cx="133146" cy="139375"/>
      </dsp:txXfrm>
    </dsp:sp>
    <dsp:sp modelId="{B9732E17-31EE-4510-AE39-0513CA652C93}">
      <dsp:nvSpPr>
        <dsp:cNvPr id="0" name=""/>
        <dsp:cNvSpPr/>
      </dsp:nvSpPr>
      <dsp:spPr>
        <a:xfrm>
          <a:off x="460451" y="1051500"/>
          <a:ext cx="3065643" cy="67385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Tell the story</a:t>
          </a:r>
        </a:p>
      </dsp:txBody>
      <dsp:txXfrm>
        <a:off x="480188" y="1071237"/>
        <a:ext cx="3026169" cy="6343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8/2/23</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8/2/23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Tait </a:t>
            </a:r>
          </a:p>
        </p:txBody>
      </p:sp>
      <p:sp>
        <p:nvSpPr>
          <p:cNvPr id="4" name="Slide Number Placeholder 3"/>
          <p:cNvSpPr>
            <a:spLocks noGrp="1"/>
          </p:cNvSpPr>
          <p:nvPr>
            <p:ph type="sldNum" sz="quarter" idx="5"/>
          </p:nvPr>
        </p:nvSpPr>
        <p:spPr/>
        <p:txBody>
          <a:bodyPr/>
          <a:lstStyle/>
          <a:p>
            <a:fld id="{F5B62BC0-7DC4-4569-951D-2BB9475345C6}" type="slidenum">
              <a:rPr lang="en-US" smtClean="0"/>
              <a:t>2</a:t>
            </a:fld>
            <a:endParaRPr lang="en-US" dirty="0"/>
          </a:p>
        </p:txBody>
      </p:sp>
    </p:spTree>
    <p:extLst>
      <p:ext uri="{BB962C8B-B14F-4D97-AF65-F5344CB8AC3E}">
        <p14:creationId xmlns:p14="http://schemas.microsoft.com/office/powerpoint/2010/main" val="4120412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Tait –</a:t>
            </a:r>
          </a:p>
          <a:p>
            <a:endParaRPr lang="en-US" dirty="0"/>
          </a:p>
          <a:p>
            <a:r>
              <a:rPr lang="en-US" dirty="0"/>
              <a:t>As you can see in the cluster bar graph and the summary of statistical analysis, our top 2 city choices for school graduation rate percentage were Austin and Denver. </a:t>
            </a:r>
          </a:p>
        </p:txBody>
      </p:sp>
      <p:sp>
        <p:nvSpPr>
          <p:cNvPr id="4" name="Slide Number Placeholder 3"/>
          <p:cNvSpPr>
            <a:spLocks noGrp="1"/>
          </p:cNvSpPr>
          <p:nvPr>
            <p:ph type="sldNum" sz="quarter" idx="5"/>
          </p:nvPr>
        </p:nvSpPr>
        <p:spPr/>
        <p:txBody>
          <a:bodyPr/>
          <a:lstStyle/>
          <a:p>
            <a:fld id="{F5B62BC0-7DC4-4569-951D-2BB9475345C6}" type="slidenum">
              <a:rPr lang="en-US" smtClean="0"/>
              <a:t>15</a:t>
            </a:fld>
            <a:endParaRPr lang="en-US" dirty="0"/>
          </a:p>
        </p:txBody>
      </p:sp>
    </p:spTree>
    <p:extLst>
      <p:ext uri="{BB962C8B-B14F-4D97-AF65-F5344CB8AC3E}">
        <p14:creationId xmlns:p14="http://schemas.microsoft.com/office/powerpoint/2010/main" val="2822137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Brannan –</a:t>
            </a:r>
          </a:p>
          <a:p>
            <a:endParaRPr lang="en-US" dirty="0"/>
          </a:p>
          <a:p>
            <a:r>
              <a:rPr lang="en-US" dirty="0"/>
              <a:t>As you can gather from each graph, it shows that Denver has the lowest crime but rising, Austin is the next lowest and decreasing, and Memphis is third with an increasing amount in crime.</a:t>
            </a:r>
          </a:p>
        </p:txBody>
      </p:sp>
      <p:sp>
        <p:nvSpPr>
          <p:cNvPr id="4" name="Slide Number Placeholder 3"/>
          <p:cNvSpPr>
            <a:spLocks noGrp="1"/>
          </p:cNvSpPr>
          <p:nvPr>
            <p:ph type="sldNum" sz="quarter" idx="5"/>
          </p:nvPr>
        </p:nvSpPr>
        <p:spPr/>
        <p:txBody>
          <a:bodyPr/>
          <a:lstStyle/>
          <a:p>
            <a:fld id="{F5B62BC0-7DC4-4569-951D-2BB9475345C6}" type="slidenum">
              <a:rPr lang="en-US" smtClean="0"/>
              <a:t>16</a:t>
            </a:fld>
            <a:endParaRPr lang="en-US" dirty="0"/>
          </a:p>
        </p:txBody>
      </p:sp>
    </p:spTree>
    <p:extLst>
      <p:ext uri="{BB962C8B-B14F-4D97-AF65-F5344CB8AC3E}">
        <p14:creationId xmlns:p14="http://schemas.microsoft.com/office/powerpoint/2010/main" val="1033181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Notes: </a:t>
            </a:r>
          </a:p>
          <a:p>
            <a:r>
              <a:rPr lang="en-US" dirty="0"/>
              <a:t>Unemployment:</a:t>
            </a:r>
          </a:p>
          <a:p>
            <a:pPr marL="171450" indent="-171450">
              <a:buFont typeface="Arial" panose="020B0604020202020204" pitchFamily="34" charset="0"/>
              <a:buChar char="•"/>
            </a:pPr>
            <a:r>
              <a:rPr lang="en-US" dirty="0"/>
              <a:t>Denver, Austin, San Francisco are different (p-value: 0.178)</a:t>
            </a:r>
          </a:p>
          <a:p>
            <a:pPr marL="171450" indent="-171450">
              <a:buFont typeface="Arial" panose="020B0604020202020204" pitchFamily="34" charset="0"/>
              <a:buChar char="•"/>
            </a:pPr>
            <a:r>
              <a:rPr lang="en-US" dirty="0"/>
              <a:t>Denver &amp; Austin are on the edge of being different (p-value: 0.053)</a:t>
            </a:r>
          </a:p>
          <a:p>
            <a:r>
              <a:rPr lang="en-US" dirty="0"/>
              <a:t>Job Openings:</a:t>
            </a:r>
          </a:p>
          <a:p>
            <a:pPr marL="171450" indent="-171450">
              <a:buFont typeface="Arial" panose="020B0604020202020204" pitchFamily="34" charset="0"/>
              <a:buChar char="•"/>
            </a:pPr>
            <a:r>
              <a:rPr lang="en-US" dirty="0"/>
              <a:t>Texas, Illinois, California are different (p-value: 0.854)</a:t>
            </a:r>
          </a:p>
          <a:p>
            <a:pPr marL="171450" indent="-171450">
              <a:buFont typeface="Arial" panose="020B0604020202020204" pitchFamily="34" charset="0"/>
              <a:buChar char="•"/>
            </a:pPr>
            <a:r>
              <a:rPr lang="en-US" dirty="0"/>
              <a:t>Texas and Illinois are different (p-value: 905)</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17</a:t>
            </a:fld>
            <a:endParaRPr lang="en-US" dirty="0"/>
          </a:p>
        </p:txBody>
      </p:sp>
    </p:spTree>
    <p:extLst>
      <p:ext uri="{BB962C8B-B14F-4D97-AF65-F5344CB8AC3E}">
        <p14:creationId xmlns:p14="http://schemas.microsoft.com/office/powerpoint/2010/main" val="3650808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https://www.census.gov/data/developers/guidance/api-user-guide.html</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18</a:t>
            </a:fld>
            <a:endParaRPr lang="en-US" dirty="0"/>
          </a:p>
        </p:txBody>
      </p:sp>
    </p:spTree>
    <p:extLst>
      <p:ext uri="{BB962C8B-B14F-4D97-AF65-F5344CB8AC3E}">
        <p14:creationId xmlns:p14="http://schemas.microsoft.com/office/powerpoint/2010/main" val="3069313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https://www.forbes.com/advisor/personal-finance/unemployment-rates-by-city/#:~:text=The%20Bureau%20of%20Labor%20Statistics,Statistics%20Estimation%20Methodology%20(LAUS).</a:t>
            </a:r>
          </a:p>
        </p:txBody>
      </p:sp>
      <p:sp>
        <p:nvSpPr>
          <p:cNvPr id="4" name="Slide Number Placeholder 3"/>
          <p:cNvSpPr>
            <a:spLocks noGrp="1"/>
          </p:cNvSpPr>
          <p:nvPr>
            <p:ph type="sldNum" sz="quarter" idx="5"/>
          </p:nvPr>
        </p:nvSpPr>
        <p:spPr/>
        <p:txBody>
          <a:bodyPr/>
          <a:lstStyle/>
          <a:p>
            <a:fld id="{F5B62BC0-7DC4-4569-951D-2BB9475345C6}" type="slidenum">
              <a:rPr lang="en-US" smtClean="0"/>
              <a:t>19</a:t>
            </a:fld>
            <a:endParaRPr lang="en-US" dirty="0"/>
          </a:p>
        </p:txBody>
      </p:sp>
    </p:spTree>
    <p:extLst>
      <p:ext uri="{BB962C8B-B14F-4D97-AF65-F5344CB8AC3E}">
        <p14:creationId xmlns:p14="http://schemas.microsoft.com/office/powerpoint/2010/main" val="660810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20</a:t>
            </a:fld>
            <a:endParaRPr lang="en-US" dirty="0"/>
          </a:p>
        </p:txBody>
      </p:sp>
    </p:spTree>
    <p:extLst>
      <p:ext uri="{BB962C8B-B14F-4D97-AF65-F5344CB8AC3E}">
        <p14:creationId xmlns:p14="http://schemas.microsoft.com/office/powerpoint/2010/main" val="241736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Rebekah</a:t>
            </a:r>
          </a:p>
        </p:txBody>
      </p:sp>
      <p:sp>
        <p:nvSpPr>
          <p:cNvPr id="4" name="Slide Number Placeholder 3"/>
          <p:cNvSpPr>
            <a:spLocks noGrp="1"/>
          </p:cNvSpPr>
          <p:nvPr>
            <p:ph type="sldNum" sz="quarter" idx="5"/>
          </p:nvPr>
        </p:nvSpPr>
        <p:spPr/>
        <p:txBody>
          <a:bodyPr/>
          <a:lstStyle/>
          <a:p>
            <a:fld id="{F5B62BC0-7DC4-4569-951D-2BB9475345C6}" type="slidenum">
              <a:rPr lang="en-US" smtClean="0"/>
              <a:t>3</a:t>
            </a:fld>
            <a:endParaRPr lang="en-US" dirty="0"/>
          </a:p>
        </p:txBody>
      </p:sp>
    </p:spTree>
    <p:extLst>
      <p:ext uri="{BB962C8B-B14F-4D97-AF65-F5344CB8AC3E}">
        <p14:creationId xmlns:p14="http://schemas.microsoft.com/office/powerpoint/2010/main" val="4038363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Rebekah</a:t>
            </a:r>
          </a:p>
        </p:txBody>
      </p:sp>
      <p:sp>
        <p:nvSpPr>
          <p:cNvPr id="4" name="Slide Number Placeholder 3"/>
          <p:cNvSpPr>
            <a:spLocks noGrp="1"/>
          </p:cNvSpPr>
          <p:nvPr>
            <p:ph type="sldNum" sz="quarter" idx="5"/>
          </p:nvPr>
        </p:nvSpPr>
        <p:spPr/>
        <p:txBody>
          <a:bodyPr/>
          <a:lstStyle/>
          <a:p>
            <a:fld id="{F5B62BC0-7DC4-4569-951D-2BB9475345C6}" type="slidenum">
              <a:rPr lang="en-US" smtClean="0"/>
              <a:t>4</a:t>
            </a:fld>
            <a:endParaRPr lang="en-US" dirty="0"/>
          </a:p>
        </p:txBody>
      </p:sp>
    </p:spTree>
    <p:extLst>
      <p:ext uri="{BB962C8B-B14F-4D97-AF65-F5344CB8AC3E}">
        <p14:creationId xmlns:p14="http://schemas.microsoft.com/office/powerpoint/2010/main" val="1054916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Tait</a:t>
            </a:r>
          </a:p>
        </p:txBody>
      </p:sp>
      <p:sp>
        <p:nvSpPr>
          <p:cNvPr id="4" name="Slide Number Placeholder 3"/>
          <p:cNvSpPr>
            <a:spLocks noGrp="1"/>
          </p:cNvSpPr>
          <p:nvPr>
            <p:ph type="sldNum" sz="quarter" idx="5"/>
          </p:nvPr>
        </p:nvSpPr>
        <p:spPr/>
        <p:txBody>
          <a:bodyPr/>
          <a:lstStyle/>
          <a:p>
            <a:fld id="{F5B62BC0-7DC4-4569-951D-2BB9475345C6}" type="slidenum">
              <a:rPr lang="en-US" smtClean="0"/>
              <a:t>5</a:t>
            </a:fld>
            <a:endParaRPr lang="en-US" dirty="0"/>
          </a:p>
        </p:txBody>
      </p:sp>
    </p:spTree>
    <p:extLst>
      <p:ext uri="{BB962C8B-B14F-4D97-AF65-F5344CB8AC3E}">
        <p14:creationId xmlns:p14="http://schemas.microsoft.com/office/powerpoint/2010/main" val="3778365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included: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8</a:t>
            </a:fld>
            <a:endParaRPr lang="en-US" dirty="0"/>
          </a:p>
        </p:txBody>
      </p:sp>
    </p:spTree>
    <p:extLst>
      <p:ext uri="{BB962C8B-B14F-4D97-AF65-F5344CB8AC3E}">
        <p14:creationId xmlns:p14="http://schemas.microsoft.com/office/powerpoint/2010/main" val="2965861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a:t>
            </a:r>
          </a:p>
        </p:txBody>
      </p:sp>
      <p:sp>
        <p:nvSpPr>
          <p:cNvPr id="4" name="Slide Number Placeholder 3"/>
          <p:cNvSpPr>
            <a:spLocks noGrp="1"/>
          </p:cNvSpPr>
          <p:nvPr>
            <p:ph type="sldNum" sz="quarter" idx="5"/>
          </p:nvPr>
        </p:nvSpPr>
        <p:spPr/>
        <p:txBody>
          <a:bodyPr/>
          <a:lstStyle/>
          <a:p>
            <a:fld id="{F5B62BC0-7DC4-4569-951D-2BB9475345C6}" type="slidenum">
              <a:rPr lang="en-US" smtClean="0"/>
              <a:t>9</a:t>
            </a:fld>
            <a:endParaRPr lang="en-US" dirty="0"/>
          </a:p>
        </p:txBody>
      </p:sp>
    </p:spTree>
    <p:extLst>
      <p:ext uri="{BB962C8B-B14F-4D97-AF65-F5344CB8AC3E}">
        <p14:creationId xmlns:p14="http://schemas.microsoft.com/office/powerpoint/2010/main" val="560940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Dulce – focus on Lessons Learned</a:t>
            </a:r>
          </a:p>
          <a:p>
            <a:endParaRPr lang="en-US" dirty="0"/>
          </a:p>
          <a:p>
            <a:r>
              <a:rPr lang="en-US" dirty="0"/>
              <a:t>Top notes:</a:t>
            </a:r>
          </a:p>
          <a:p>
            <a:r>
              <a:rPr lang="en-US" dirty="0"/>
              <a:t>Data gathering and cleaning can be VERY time consuming (ATTOM API restrictions, Messy crime data)</a:t>
            </a:r>
          </a:p>
          <a:p>
            <a:r>
              <a:rPr lang="en-US" dirty="0"/>
              <a:t>Be flexible – keep communication ongoing with your clients!</a:t>
            </a:r>
          </a:p>
        </p:txBody>
      </p:sp>
      <p:sp>
        <p:nvSpPr>
          <p:cNvPr id="4" name="Slide Number Placeholder 3"/>
          <p:cNvSpPr>
            <a:spLocks noGrp="1"/>
          </p:cNvSpPr>
          <p:nvPr>
            <p:ph type="sldNum" sz="quarter" idx="5"/>
          </p:nvPr>
        </p:nvSpPr>
        <p:spPr/>
        <p:txBody>
          <a:bodyPr/>
          <a:lstStyle/>
          <a:p>
            <a:fld id="{F5B62BC0-7DC4-4569-951D-2BB9475345C6}" type="slidenum">
              <a:rPr lang="en-US" smtClean="0"/>
              <a:t>10</a:t>
            </a:fld>
            <a:endParaRPr lang="en-US" dirty="0"/>
          </a:p>
        </p:txBody>
      </p:sp>
    </p:spTree>
    <p:extLst>
      <p:ext uri="{BB962C8B-B14F-4D97-AF65-F5344CB8AC3E}">
        <p14:creationId xmlns:p14="http://schemas.microsoft.com/office/powerpoint/2010/main" val="4116853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Cory</a:t>
            </a:r>
          </a:p>
        </p:txBody>
      </p:sp>
      <p:sp>
        <p:nvSpPr>
          <p:cNvPr id="4" name="Slide Number Placeholder 3"/>
          <p:cNvSpPr>
            <a:spLocks noGrp="1"/>
          </p:cNvSpPr>
          <p:nvPr>
            <p:ph type="sldNum" sz="quarter" idx="5"/>
          </p:nvPr>
        </p:nvSpPr>
        <p:spPr/>
        <p:txBody>
          <a:bodyPr/>
          <a:lstStyle/>
          <a:p>
            <a:fld id="{F5B62BC0-7DC4-4569-951D-2BB9475345C6}" type="slidenum">
              <a:rPr lang="en-US" smtClean="0"/>
              <a:t>11</a:t>
            </a:fld>
            <a:endParaRPr lang="en-US" dirty="0"/>
          </a:p>
        </p:txBody>
      </p:sp>
    </p:spTree>
    <p:extLst>
      <p:ext uri="{BB962C8B-B14F-4D97-AF65-F5344CB8AC3E}">
        <p14:creationId xmlns:p14="http://schemas.microsoft.com/office/powerpoint/2010/main" val="4292479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Brannan</a:t>
            </a:r>
          </a:p>
        </p:txBody>
      </p:sp>
      <p:sp>
        <p:nvSpPr>
          <p:cNvPr id="4" name="Slide Number Placeholder 3"/>
          <p:cNvSpPr>
            <a:spLocks noGrp="1"/>
          </p:cNvSpPr>
          <p:nvPr>
            <p:ph type="sldNum" sz="quarter" idx="5"/>
          </p:nvPr>
        </p:nvSpPr>
        <p:spPr/>
        <p:txBody>
          <a:bodyPr/>
          <a:lstStyle/>
          <a:p>
            <a:fld id="{F5B62BC0-7DC4-4569-951D-2BB9475345C6}" type="slidenum">
              <a:rPr lang="en-US" smtClean="0"/>
              <a:t>12</a:t>
            </a:fld>
            <a:endParaRPr lang="en-US" dirty="0"/>
          </a:p>
        </p:txBody>
      </p:sp>
    </p:spTree>
    <p:extLst>
      <p:ext uri="{BB962C8B-B14F-4D97-AF65-F5344CB8AC3E}">
        <p14:creationId xmlns:p14="http://schemas.microsoft.com/office/powerpoint/2010/main" val="2268918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03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3233057" y="698523"/>
            <a:ext cx="5715000" cy="46908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8222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2450440"/>
            <a:ext cx="4143432" cy="548711"/>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01FCA-DF30-466C-9EAE-B0A13CF25D3B}"/>
              </a:ext>
              <a:ext uri="{C183D7F6-B498-43B3-948B-1728B52AA6E4}">
                <adec:decorative xmlns:adec="http://schemas.microsoft.com/office/drawing/2017/decorative" val="1"/>
              </a:ext>
            </a:extLst>
          </p:cNvPr>
          <p:cNvSpPr/>
          <p:nvPr userDrawn="1"/>
        </p:nvSpPr>
        <p:spPr>
          <a:xfrm>
            <a:off x="5831167" y="4486275"/>
            <a:ext cx="622236" cy="622236"/>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6F9F0CF-5966-47C2-9A41-0CD85E85D264}"/>
              </a:ext>
              <a:ext uri="{C183D7F6-B498-43B3-948B-1728B52AA6E4}">
                <adec:decorative xmlns:adec="http://schemas.microsoft.com/office/drawing/2017/decorative" val="1"/>
              </a:ext>
            </a:extLst>
          </p:cNvPr>
          <p:cNvSpPr/>
          <p:nvPr userDrawn="1"/>
        </p:nvSpPr>
        <p:spPr>
          <a:xfrm>
            <a:off x="4564642" y="4047275"/>
            <a:ext cx="622236" cy="622236"/>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2EFF630-FDAA-46A7-8CEE-21CAB6BC2507}"/>
              </a:ext>
              <a:ext uri="{C183D7F6-B498-43B3-948B-1728B52AA6E4}">
                <adec:decorative xmlns:adec="http://schemas.microsoft.com/office/drawing/2017/decorative" val="1"/>
              </a:ext>
            </a:extLst>
          </p:cNvPr>
          <p:cNvSpPr/>
          <p:nvPr userDrawn="1"/>
        </p:nvSpPr>
        <p:spPr>
          <a:xfrm>
            <a:off x="6229331" y="2163148"/>
            <a:ext cx="622236" cy="62223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383BA8C-6DBE-4569-B07B-9FB55F80D616}"/>
              </a:ext>
              <a:ext uri="{C183D7F6-B498-43B3-948B-1728B52AA6E4}">
                <adec:decorative xmlns:adec="http://schemas.microsoft.com/office/drawing/2017/decorative" val="1"/>
              </a:ext>
            </a:extLst>
          </p:cNvPr>
          <p:cNvSpPr/>
          <p:nvPr userDrawn="1"/>
        </p:nvSpPr>
        <p:spPr>
          <a:xfrm>
            <a:off x="7859108" y="3573553"/>
            <a:ext cx="622236" cy="622236"/>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08DE16-ABA8-4BC8-93C4-F8A521C8A509}"/>
              </a:ext>
              <a:ext uri="{C183D7F6-B498-43B3-948B-1728B52AA6E4}">
                <adec:decorative xmlns:adec="http://schemas.microsoft.com/office/drawing/2017/decorative" val="1"/>
              </a:ext>
            </a:extLst>
          </p:cNvPr>
          <p:cNvSpPr/>
          <p:nvPr userDrawn="1"/>
        </p:nvSpPr>
        <p:spPr>
          <a:xfrm>
            <a:off x="9795826" y="4201049"/>
            <a:ext cx="622236" cy="62223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93C062E-DD5E-49BC-A10D-F70C1931F00A}"/>
              </a:ext>
              <a:ext uri="{C183D7F6-B498-43B3-948B-1728B52AA6E4}">
                <adec:decorative xmlns:adec="http://schemas.microsoft.com/office/drawing/2017/decorative" val="1"/>
              </a:ext>
            </a:extLst>
          </p:cNvPr>
          <p:cNvSpPr/>
          <p:nvPr userDrawn="1"/>
        </p:nvSpPr>
        <p:spPr>
          <a:xfrm>
            <a:off x="7962756" y="1603981"/>
            <a:ext cx="2057805" cy="7671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571145"/>
            <a:ext cx="5355570" cy="438144"/>
          </a:xfrm>
          <a:prstGeom prst="rect">
            <a:avLst/>
          </a:prstGeom>
        </p:spPr>
        <p:txBody>
          <a:bodyPr/>
          <a:lstStyle>
            <a:lvl1pPr>
              <a:defRPr sz="2400" cap="all" spc="100" baseline="0">
                <a:solidFill>
                  <a:schemeClr val="accent2"/>
                </a:solidFill>
              </a:defRPr>
            </a:lvl1pPr>
          </a:lstStyle>
          <a:p>
            <a:r>
              <a:rPr lang="en-US" dirty="0"/>
              <a:t>Click to add title</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463262" y="311795"/>
            <a:ext cx="1706966" cy="426393"/>
          </a:xfrm>
          <a:prstGeom prst="rect">
            <a:avLst/>
          </a:prstGeom>
        </p:spPr>
        <p:txBody>
          <a:bodyPr anchor="b"/>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8026762" y="1774346"/>
            <a:ext cx="1929792" cy="426393"/>
          </a:xfrm>
          <a:prstGeom prst="rect">
            <a:avLst/>
          </a:prstGeom>
        </p:spPr>
        <p:txBody>
          <a:bodyPr anchor="ctr"/>
          <a:lstStyle>
            <a:lvl1pPr marL="0" indent="0" algn="ctr">
              <a:lnSpc>
                <a:spcPct val="8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083673" y="2261070"/>
            <a:ext cx="913553" cy="426393"/>
          </a:xfrm>
          <a:prstGeom prst="rect">
            <a:avLst/>
          </a:prstGeom>
        </p:spPr>
        <p:txBody>
          <a:bodyPr anchor="ctr"/>
          <a:lstStyle>
            <a:lvl1pPr marL="0" indent="0" algn="ctr">
              <a:buNone/>
              <a:defRPr sz="1600" cap="all" spc="100" baseline="0">
                <a:solidFill>
                  <a:schemeClr val="accent4">
                    <a:lumMod val="50000"/>
                  </a:schemeClr>
                </a:solidFill>
                <a:latin typeface="+mj-lt"/>
              </a:defRPr>
            </a:lvl1pPr>
          </a:lstStyle>
          <a:p>
            <a:pPr lvl="0"/>
            <a:r>
              <a:rPr lang="en-US" dirty="0"/>
              <a:t>name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3149242" y="3061800"/>
            <a:ext cx="1706966" cy="426393"/>
          </a:xfrm>
          <a:prstGeom prst="rect">
            <a:avLst/>
          </a:prstGeom>
        </p:spPr>
        <p:txBody>
          <a:bodyPr anchor="t"/>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795826" y="3061800"/>
            <a:ext cx="1706966" cy="426393"/>
          </a:xfrm>
          <a:prstGeom prst="rect">
            <a:avLst/>
          </a:prstGeom>
        </p:spPr>
        <p:txBody>
          <a:bodyPr anchor="t"/>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45" name="Text Placeholder 10">
            <a:extLst>
              <a:ext uri="{FF2B5EF4-FFF2-40B4-BE49-F238E27FC236}">
                <a16:creationId xmlns:a16="http://schemas.microsoft.com/office/drawing/2014/main" id="{2EA0BE42-73C1-43D0-9520-94265CBEE415}"/>
              </a:ext>
            </a:extLst>
          </p:cNvPr>
          <p:cNvSpPr>
            <a:spLocks noGrp="1"/>
          </p:cNvSpPr>
          <p:nvPr>
            <p:ph type="body" sz="quarter" idx="23" hasCustomPrompt="1"/>
          </p:nvPr>
        </p:nvSpPr>
        <p:spPr>
          <a:xfrm>
            <a:off x="7713450" y="3671475"/>
            <a:ext cx="913553" cy="426393"/>
          </a:xfrm>
          <a:prstGeom prst="rect">
            <a:avLst/>
          </a:prstGeom>
        </p:spPr>
        <p:txBody>
          <a:bodyPr anchor="ctr"/>
          <a:lstStyle>
            <a:lvl1pPr marL="0" indent="0" algn="ctr">
              <a:buNone/>
              <a:defRPr sz="1600" cap="all" spc="100" baseline="0">
                <a:solidFill>
                  <a:schemeClr val="bg2">
                    <a:lumMod val="50000"/>
                  </a:schemeClr>
                </a:solidFill>
                <a:latin typeface="+mj-lt"/>
              </a:defRPr>
            </a:lvl1pPr>
          </a:lstStyle>
          <a:p>
            <a:pPr lvl="0"/>
            <a:r>
              <a:rPr lang="en-US" dirty="0"/>
              <a:t>name</a:t>
            </a:r>
          </a:p>
        </p:txBody>
      </p:sp>
      <p:sp>
        <p:nvSpPr>
          <p:cNvPr id="43" name="Text Placeholder 10">
            <a:extLst>
              <a:ext uri="{FF2B5EF4-FFF2-40B4-BE49-F238E27FC236}">
                <a16:creationId xmlns:a16="http://schemas.microsoft.com/office/drawing/2014/main" id="{4E23821A-CE37-4CA8-82BC-5731CBD7BC63}"/>
              </a:ext>
            </a:extLst>
          </p:cNvPr>
          <p:cNvSpPr>
            <a:spLocks noGrp="1"/>
          </p:cNvSpPr>
          <p:nvPr>
            <p:ph type="body" sz="quarter" idx="21" hasCustomPrompt="1"/>
          </p:nvPr>
        </p:nvSpPr>
        <p:spPr>
          <a:xfrm>
            <a:off x="4418984" y="4145197"/>
            <a:ext cx="913553" cy="426393"/>
          </a:xfrm>
          <a:prstGeom prst="rect">
            <a:avLst/>
          </a:prstGeom>
        </p:spPr>
        <p:txBody>
          <a:bodyPr anchor="ctr"/>
          <a:lstStyle>
            <a:lvl1pPr marL="0" indent="0" algn="ctr">
              <a:buNone/>
              <a:defRPr sz="1600" cap="all" spc="100" baseline="0">
                <a:solidFill>
                  <a:schemeClr val="accent1">
                    <a:lumMod val="75000"/>
                  </a:schemeClr>
                </a:solidFill>
                <a:latin typeface="+mj-lt"/>
              </a:defRPr>
            </a:lvl1pPr>
          </a:lstStyle>
          <a:p>
            <a:pPr lvl="0"/>
            <a:r>
              <a:rPr lang="en-US" dirty="0"/>
              <a:t>name</a:t>
            </a:r>
          </a:p>
        </p:txBody>
      </p:sp>
      <p:sp>
        <p:nvSpPr>
          <p:cNvPr id="44" name="Text Placeholder 10">
            <a:extLst>
              <a:ext uri="{FF2B5EF4-FFF2-40B4-BE49-F238E27FC236}">
                <a16:creationId xmlns:a16="http://schemas.microsoft.com/office/drawing/2014/main" id="{83ED92E9-F268-4C1E-9440-F605C9EBD510}"/>
              </a:ext>
            </a:extLst>
          </p:cNvPr>
          <p:cNvSpPr>
            <a:spLocks noGrp="1"/>
          </p:cNvSpPr>
          <p:nvPr>
            <p:ph type="body" sz="quarter" idx="22" hasCustomPrompt="1"/>
          </p:nvPr>
        </p:nvSpPr>
        <p:spPr>
          <a:xfrm>
            <a:off x="5685509" y="4584197"/>
            <a:ext cx="913553" cy="426393"/>
          </a:xfrm>
          <a:prstGeom prst="rect">
            <a:avLst/>
          </a:prstGeom>
        </p:spPr>
        <p:txBody>
          <a:bodyPr anchor="ctr"/>
          <a:lstStyle>
            <a:lvl1pPr marL="0" indent="0" algn="ctr">
              <a:buNone/>
              <a:defRPr sz="1600" cap="all" spc="100" baseline="0">
                <a:solidFill>
                  <a:schemeClr val="accent1">
                    <a:lumMod val="50000"/>
                  </a:schemeClr>
                </a:solidFill>
                <a:latin typeface="+mj-lt"/>
              </a:defRPr>
            </a:lvl1pPr>
          </a:lstStyle>
          <a:p>
            <a:pPr lvl="0"/>
            <a:r>
              <a:rPr lang="en-US" dirty="0"/>
              <a:t>name</a:t>
            </a:r>
          </a:p>
        </p:txBody>
      </p:sp>
      <p:sp>
        <p:nvSpPr>
          <p:cNvPr id="46" name="Text Placeholder 10">
            <a:extLst>
              <a:ext uri="{FF2B5EF4-FFF2-40B4-BE49-F238E27FC236}">
                <a16:creationId xmlns:a16="http://schemas.microsoft.com/office/drawing/2014/main" id="{B29F508B-CAFE-4871-8267-E5406A4D6C46}"/>
              </a:ext>
            </a:extLst>
          </p:cNvPr>
          <p:cNvSpPr>
            <a:spLocks noGrp="1"/>
          </p:cNvSpPr>
          <p:nvPr>
            <p:ph type="body" sz="quarter" idx="24" hasCustomPrompt="1"/>
          </p:nvPr>
        </p:nvSpPr>
        <p:spPr>
          <a:xfrm>
            <a:off x="9650168" y="4298971"/>
            <a:ext cx="913553" cy="426393"/>
          </a:xfrm>
          <a:prstGeom prst="rect">
            <a:avLst/>
          </a:prstGeom>
        </p:spPr>
        <p:txBody>
          <a:bodyPr anchor="ctr"/>
          <a:lstStyle>
            <a:lvl1pPr marL="0" indent="0" algn="ctr">
              <a:buNone/>
              <a:defRPr sz="1600" cap="all" spc="100" baseline="0">
                <a:solidFill>
                  <a:schemeClr val="bg2">
                    <a:lumMod val="75000"/>
                  </a:schemeClr>
                </a:solidFill>
                <a:latin typeface="+mj-lt"/>
              </a:defRPr>
            </a:lvl1pPr>
          </a:lstStyle>
          <a:p>
            <a:pPr lvl="0"/>
            <a:r>
              <a:rPr lang="en-US" dirty="0"/>
              <a:t>name</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463261" y="5683895"/>
            <a:ext cx="1706966" cy="426393"/>
          </a:xfrm>
          <a:prstGeom prst="rect">
            <a:avLst/>
          </a:prstGeom>
        </p:spPr>
        <p:txBody>
          <a:bodyPr anchor="t"/>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608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627486"/>
            <a:ext cx="5268686" cy="568896"/>
          </a:xfrm>
          <a:prstGeom prst="rect">
            <a:avLst/>
          </a:prstGeom>
        </p:spPr>
        <p:txBody>
          <a:bodyPr anchor="ctr"/>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4989233"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dirty="0"/>
              <a:t>20XX</a:t>
            </a:r>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37120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9C70A-0F34-4BEB-BABD-659A58DC489C}"/>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4038600" y="599301"/>
            <a:ext cx="4114800" cy="607969"/>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34" name="Text Placeholder 10">
            <a:extLst>
              <a:ext uri="{FF2B5EF4-FFF2-40B4-BE49-F238E27FC236}">
                <a16:creationId xmlns:a16="http://schemas.microsoft.com/office/drawing/2014/main" id="{781F399C-8EA8-402F-B2A4-828B062584C2}"/>
              </a:ext>
            </a:extLst>
          </p:cNvPr>
          <p:cNvSpPr>
            <a:spLocks noGrp="1"/>
          </p:cNvSpPr>
          <p:nvPr>
            <p:ph type="body" sz="quarter" idx="33" hasCustomPrompt="1"/>
          </p:nvPr>
        </p:nvSpPr>
        <p:spPr>
          <a:xfrm>
            <a:off x="4362186" y="1011441"/>
            <a:ext cx="3467628" cy="568896"/>
          </a:xfrm>
          <a:prstGeom prst="rect">
            <a:avLst/>
          </a:prstGeom>
        </p:spPr>
        <p:txBody>
          <a:bodyPr anchor="ctr"/>
          <a:lstStyle>
            <a:lvl1pPr marL="0" indent="0" algn="ctr">
              <a:buNone/>
              <a:defRPr sz="2000" cap="none" spc="100" baseline="0">
                <a:solidFill>
                  <a:schemeClr val="tx2">
                    <a:lumMod val="75000"/>
                  </a:schemeClr>
                </a:solidFill>
                <a:latin typeface="+mn-lt"/>
              </a:defRPr>
            </a:lvl1pPr>
          </a:lstStyle>
          <a:p>
            <a:pPr lvl="0"/>
            <a:r>
              <a:rPr lang="en-US" dirty="0"/>
              <a:t>Click to add title</a:t>
            </a:r>
          </a:p>
        </p:txBody>
      </p:sp>
      <p:sp>
        <p:nvSpPr>
          <p:cNvPr id="35" name="Text Placeholder 10">
            <a:extLst>
              <a:ext uri="{FF2B5EF4-FFF2-40B4-BE49-F238E27FC236}">
                <a16:creationId xmlns:a16="http://schemas.microsoft.com/office/drawing/2014/main" id="{07DF62A2-2B04-4192-9858-1F4C30EFDA5B}"/>
              </a:ext>
            </a:extLst>
          </p:cNvPr>
          <p:cNvSpPr>
            <a:spLocks noGrp="1"/>
          </p:cNvSpPr>
          <p:nvPr>
            <p:ph type="body" sz="quarter" idx="34" hasCustomPrompt="1"/>
          </p:nvPr>
        </p:nvSpPr>
        <p:spPr>
          <a:xfrm>
            <a:off x="910838" y="2564313"/>
            <a:ext cx="4750631"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11" name="Text Placeholder 10">
            <a:extLst>
              <a:ext uri="{FF2B5EF4-FFF2-40B4-BE49-F238E27FC236}">
                <a16:creationId xmlns:a16="http://schemas.microsoft.com/office/drawing/2014/main" id="{910CB016-EEF8-4992-8F92-8FE3375CEB06}"/>
              </a:ext>
            </a:extLst>
          </p:cNvPr>
          <p:cNvSpPr>
            <a:spLocks noGrp="1"/>
          </p:cNvSpPr>
          <p:nvPr>
            <p:ph type="body" sz="quarter" idx="25" hasCustomPrompt="1"/>
          </p:nvPr>
        </p:nvSpPr>
        <p:spPr>
          <a:xfrm>
            <a:off x="7739877" y="2564313"/>
            <a:ext cx="3532840"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911225" y="3187700"/>
            <a:ext cx="4749800" cy="2771775"/>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7" name="Content Placeholder 29">
            <a:extLst>
              <a:ext uri="{FF2B5EF4-FFF2-40B4-BE49-F238E27FC236}">
                <a16:creationId xmlns:a16="http://schemas.microsoft.com/office/drawing/2014/main" id="{1958214F-5F3C-4FBF-9DBD-97579EF4CF49}"/>
              </a:ext>
            </a:extLst>
          </p:cNvPr>
          <p:cNvSpPr>
            <a:spLocks noGrp="1"/>
          </p:cNvSpPr>
          <p:nvPr>
            <p:ph sz="quarter" idx="36" hasCustomPrompt="1"/>
          </p:nvPr>
        </p:nvSpPr>
        <p:spPr>
          <a:xfrm>
            <a:off x="7028164" y="3107442"/>
            <a:ext cx="4252612" cy="288290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4292241" y="693422"/>
            <a:ext cx="3607518" cy="633402"/>
          </a:xfrm>
          <a:prstGeom prst="rect">
            <a:avLst/>
          </a:prstGeom>
          <a:ln w="28575">
            <a:solidFill>
              <a:schemeClr val="accent2"/>
            </a:solidFill>
          </a:ln>
        </p:spPr>
        <p:txBody>
          <a:bodyPr anchor="ct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739533"/>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437609"/>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706256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317739"/>
            <a:ext cx="4114800" cy="623923"/>
          </a:xfrm>
          <a:prstGeom prst="rect">
            <a:avLst/>
          </a:prstGeom>
        </p:spPr>
        <p:txBody>
          <a:bodyPr anchor="ctr"/>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905856"/>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4038600" y="544286"/>
            <a:ext cx="4114800" cy="74792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23259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4097106" y="589720"/>
            <a:ext cx="4006114" cy="657784"/>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828162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dirty="0"/>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9401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dirty="0"/>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020691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a:t>Click icon to add picture</a:t>
            </a:r>
            <a:endParaRPr lang="en-US"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41704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790901"/>
            <a:ext cx="3049568" cy="640698"/>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422661"/>
            <a:ext cx="5200532" cy="720399"/>
          </a:xfrm>
          <a:prstGeom prst="rect">
            <a:avLst/>
          </a:prstGeom>
        </p:spPr>
        <p:txBody>
          <a:bodyPr anchor="ctr"/>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617548"/>
            <a:ext cx="876929" cy="720399"/>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80036"/>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60985"/>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2532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pypi.org/project/census/" TargetMode="External"/><Relationship Id="rId2" Type="http://schemas.openxmlformats.org/officeDocument/2006/relationships/image" Target="../media/image25.jp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26.png"/><Relationship Id="rId4" Type="http://schemas.openxmlformats.org/officeDocument/2006/relationships/hyperlink" Target="https://www.census.gov/data/developers/guidance/api-user-guide.html"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infohub.nyced.org/reports/academics/graduation-results" TargetMode="External"/><Relationship Id="rId3" Type="http://schemas.openxmlformats.org/officeDocument/2006/relationships/image" Target="../media/image25.jpg"/><Relationship Id="rId7" Type="http://schemas.openxmlformats.org/officeDocument/2006/relationships/hyperlink" Target="https://www.publicschoolreview.com/tennessee/shelby-county-school-district/4700148-school-district"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www.cde.state.co.us/cdereval/gradratecurrent" TargetMode="External"/><Relationship Id="rId11" Type="http://schemas.openxmlformats.org/officeDocument/2006/relationships/image" Target="../media/image27.png"/><Relationship Id="rId5" Type="http://schemas.openxmlformats.org/officeDocument/2006/relationships/hyperlink" Target="https://www.illinoisreportcard.com/district.aspx?source=trends&amp;source2=graduationrate&amp;Districtid=15016299025" TargetMode="External"/><Relationship Id="rId10" Type="http://schemas.openxmlformats.org/officeDocument/2006/relationships/image" Target="../media/image12.png"/><Relationship Id="rId4" Type="http://schemas.openxmlformats.org/officeDocument/2006/relationships/hyperlink" Target="https://tea.texas.gov/reports-and-data/school-performance/accountability-research/completion-graduation-and-dropout" TargetMode="External"/><Relationship Id="rId9" Type="http://schemas.openxmlformats.org/officeDocument/2006/relationships/hyperlink" Target="https://www.cde.ca.gov/nr/ne/yr20/yr20rel101.asp"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data.cityofnewyork.us/Public-Safety/NYPD-Arrests-Data-Historic-/8h9b-rp9u" TargetMode="External"/><Relationship Id="rId3" Type="http://schemas.openxmlformats.org/officeDocument/2006/relationships/image" Target="../media/image25.jpg"/><Relationship Id="rId7" Type="http://schemas.openxmlformats.org/officeDocument/2006/relationships/hyperlink" Target="https://data.memphistn.gov/Public-Safety/Memphis-Police-Department-Aggregate-Crime/n7ue-iwew"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www.denvergov.org/opendata/dataset/city-and-county-of-denver-crime" TargetMode="External"/><Relationship Id="rId11" Type="http://schemas.openxmlformats.org/officeDocument/2006/relationships/image" Target="../media/image29.png"/><Relationship Id="rId5" Type="http://schemas.openxmlformats.org/officeDocument/2006/relationships/hyperlink" Target="https://data.cityofchicago.org/Public-Safety/Crimes-2001-to-Present/ijzp-q8t2/data" TargetMode="External"/><Relationship Id="rId10" Type="http://schemas.openxmlformats.org/officeDocument/2006/relationships/image" Target="../media/image28.png"/><Relationship Id="rId4" Type="http://schemas.openxmlformats.org/officeDocument/2006/relationships/hyperlink" Target="https://data.austintexas.gov/Public-Safety/Crime-Reports/fdj4-gpfu" TargetMode="External"/><Relationship Id="rId9" Type="http://schemas.openxmlformats.org/officeDocument/2006/relationships/hyperlink" Target="https://data.sfgov.org/browse?category=Public+Safety"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bls.gov/developers/home.htm"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hyperlink" Target="https://www.census.gov/data/developers/guidance/api-user-guide.html" TargetMode="Externa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sv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openxmlformats.org/officeDocument/2006/relationships/hyperlink" Target="https://data.memphistn.gov/Public-Safety/Memphis-Police-Department-Aggregate-Crime/n7ue-iwew" TargetMode="External"/><Relationship Id="rId13" Type="http://schemas.openxmlformats.org/officeDocument/2006/relationships/hyperlink" Target="https://www.illinoisreportcard.com/district.aspx?source=trends&amp;source2=graduationrate&amp;Districtid=15016299025" TargetMode="External"/><Relationship Id="rId18" Type="http://schemas.openxmlformats.org/officeDocument/2006/relationships/hyperlink" Target="https://www.bls.gov/developers/home.htm" TargetMode="External"/><Relationship Id="rId3" Type="http://schemas.openxmlformats.org/officeDocument/2006/relationships/hyperlink" Target="https://www.census.gov/data/developers/guidance/api-user-guide.html" TargetMode="External"/><Relationship Id="rId21" Type="http://schemas.microsoft.com/office/2007/relationships/hdphoto" Target="../media/hdphoto1.wdp"/><Relationship Id="rId7" Type="http://schemas.openxmlformats.org/officeDocument/2006/relationships/hyperlink" Target="https://www.denvergov.org/opendata/dataset/city-and-county-of-denver-crime" TargetMode="External"/><Relationship Id="rId12" Type="http://schemas.openxmlformats.org/officeDocument/2006/relationships/hyperlink" Target="https://tea.texas.gov/reports-and-data/school-performance/accountability-research/completion-graduation-and-dropout" TargetMode="External"/><Relationship Id="rId17" Type="http://schemas.openxmlformats.org/officeDocument/2006/relationships/hyperlink" Target="https://www.cde.ca.gov/nr/ne/yr20/yr20rel101.asp" TargetMode="External"/><Relationship Id="rId2" Type="http://schemas.openxmlformats.org/officeDocument/2006/relationships/notesSlide" Target="../notesSlides/notesSlide6.xml"/><Relationship Id="rId16" Type="http://schemas.openxmlformats.org/officeDocument/2006/relationships/hyperlink" Target="https://infohub.nyced.org/reports/academics/graduation-results" TargetMode="External"/><Relationship Id="rId20"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hyperlink" Target="https://data.cityofchicago.org/Public-Safety/Crimes-2001-to-Present/ijzp-q8t2/data" TargetMode="External"/><Relationship Id="rId11" Type="http://schemas.openxmlformats.org/officeDocument/2006/relationships/hyperlink" Target="https://www.attomdata.com/" TargetMode="External"/><Relationship Id="rId24" Type="http://schemas.openxmlformats.org/officeDocument/2006/relationships/image" Target="../media/image17.jpg"/><Relationship Id="rId5" Type="http://schemas.openxmlformats.org/officeDocument/2006/relationships/hyperlink" Target="https://data.austintexas.gov/Public-Safety/Crime-Reports/fdj4-gpfu" TargetMode="External"/><Relationship Id="rId15" Type="http://schemas.openxmlformats.org/officeDocument/2006/relationships/hyperlink" Target="https://www.publicschoolreview.com/tennessee/shelby-county-school-district/4700148-school-district" TargetMode="External"/><Relationship Id="rId23" Type="http://schemas.microsoft.com/office/2007/relationships/hdphoto" Target="../media/hdphoto2.wdp"/><Relationship Id="rId10" Type="http://schemas.openxmlformats.org/officeDocument/2006/relationships/hyperlink" Target="https://data.sfgov.org/browse?category=Public+Safety" TargetMode="External"/><Relationship Id="rId19" Type="http://schemas.openxmlformats.org/officeDocument/2006/relationships/hyperlink" Target="https://www.bls.gov/help/hlpforma.htm#LA" TargetMode="External"/><Relationship Id="rId4" Type="http://schemas.openxmlformats.org/officeDocument/2006/relationships/hyperlink" Target="https://pypi.org/project/census/" TargetMode="External"/><Relationship Id="rId9" Type="http://schemas.openxmlformats.org/officeDocument/2006/relationships/hyperlink" Target="https://data.cityofnewyork.us/Public-Safety/NYPD-Arrests-Data-Historic-/8h9b-rp9u" TargetMode="External"/><Relationship Id="rId14" Type="http://schemas.openxmlformats.org/officeDocument/2006/relationships/hyperlink" Target="https://www.cde.state.co.us/cdereval/gradratecurrent" TargetMode="External"/><Relationship Id="rId2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3833700-CD72-173F-04C0-AC96493ABA41}"/>
              </a:ext>
            </a:extLst>
          </p:cNvPr>
          <p:cNvSpPr>
            <a:spLocks noGrp="1"/>
          </p:cNvSpPr>
          <p:nvPr>
            <p:ph type="title"/>
          </p:nvPr>
        </p:nvSpPr>
        <p:spPr>
          <a:xfrm>
            <a:off x="838200" y="597992"/>
            <a:ext cx="5061155" cy="994835"/>
          </a:xfrm>
        </p:spPr>
        <p:txBody>
          <a:bodyPr/>
          <a:lstStyle/>
          <a:p>
            <a:r>
              <a:rPr lang="en-US" dirty="0"/>
              <a:t>Presentation Requirements</a:t>
            </a:r>
          </a:p>
        </p:txBody>
      </p:sp>
      <p:pic>
        <p:nvPicPr>
          <p:cNvPr id="29" name="Picture 28" descr="A screenshot of a project plan&#10;&#10;Description automatically generated">
            <a:extLst>
              <a:ext uri="{FF2B5EF4-FFF2-40B4-BE49-F238E27FC236}">
                <a16:creationId xmlns:a16="http://schemas.microsoft.com/office/drawing/2014/main" id="{6F9335B8-C0B7-5AD5-3315-D56CDC13018D}"/>
              </a:ext>
            </a:extLst>
          </p:cNvPr>
          <p:cNvPicPr>
            <a:picLocks noChangeAspect="1"/>
          </p:cNvPicPr>
          <p:nvPr/>
        </p:nvPicPr>
        <p:blipFill>
          <a:blip r:embed="rId2"/>
          <a:stretch>
            <a:fillRect/>
          </a:stretch>
        </p:blipFill>
        <p:spPr>
          <a:xfrm>
            <a:off x="0" y="1769807"/>
            <a:ext cx="5681205" cy="4631760"/>
          </a:xfrm>
          <a:prstGeom prst="rect">
            <a:avLst/>
          </a:prstGeom>
        </p:spPr>
      </p:pic>
      <p:pic>
        <p:nvPicPr>
          <p:cNvPr id="33" name="Picture 32">
            <a:extLst>
              <a:ext uri="{FF2B5EF4-FFF2-40B4-BE49-F238E27FC236}">
                <a16:creationId xmlns:a16="http://schemas.microsoft.com/office/drawing/2014/main" id="{00352D66-4545-6F37-1050-6AD4CE8F1665}"/>
              </a:ext>
            </a:extLst>
          </p:cNvPr>
          <p:cNvPicPr>
            <a:picLocks noChangeAspect="1"/>
          </p:cNvPicPr>
          <p:nvPr/>
        </p:nvPicPr>
        <p:blipFill>
          <a:blip r:embed="rId3"/>
          <a:stretch>
            <a:fillRect/>
          </a:stretch>
        </p:blipFill>
        <p:spPr>
          <a:xfrm>
            <a:off x="5427406" y="3312947"/>
            <a:ext cx="5925206" cy="3334428"/>
          </a:xfrm>
          <a:prstGeom prst="rect">
            <a:avLst/>
          </a:prstGeom>
        </p:spPr>
      </p:pic>
      <p:pic>
        <p:nvPicPr>
          <p:cNvPr id="31" name="Picture 30">
            <a:extLst>
              <a:ext uri="{FF2B5EF4-FFF2-40B4-BE49-F238E27FC236}">
                <a16:creationId xmlns:a16="http://schemas.microsoft.com/office/drawing/2014/main" id="{A835F4A5-460D-7420-755B-E70F44A26DA9}"/>
              </a:ext>
            </a:extLst>
          </p:cNvPr>
          <p:cNvPicPr>
            <a:picLocks noChangeAspect="1"/>
          </p:cNvPicPr>
          <p:nvPr/>
        </p:nvPicPr>
        <p:blipFill>
          <a:blip r:embed="rId4"/>
          <a:stretch>
            <a:fillRect/>
          </a:stretch>
        </p:blipFill>
        <p:spPr>
          <a:xfrm>
            <a:off x="8923536" y="210625"/>
            <a:ext cx="3097670" cy="3497143"/>
          </a:xfrm>
          <a:prstGeom prst="rect">
            <a:avLst/>
          </a:prstGeom>
        </p:spPr>
      </p:pic>
    </p:spTree>
    <p:extLst>
      <p:ext uri="{BB962C8B-B14F-4D97-AF65-F5344CB8AC3E}">
        <p14:creationId xmlns:p14="http://schemas.microsoft.com/office/powerpoint/2010/main" val="2013947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9E43-9ED6-D91C-2E8A-C4579C64FE1D}"/>
              </a:ext>
            </a:extLst>
          </p:cNvPr>
          <p:cNvSpPr>
            <a:spLocks noGrp="1"/>
          </p:cNvSpPr>
          <p:nvPr>
            <p:ph type="title"/>
          </p:nvPr>
        </p:nvSpPr>
        <p:spPr>
          <a:xfrm>
            <a:off x="914441" y="1332238"/>
            <a:ext cx="2182720" cy="1994949"/>
          </a:xfrm>
        </p:spPr>
        <p:txBody>
          <a:bodyPr/>
          <a:lstStyle/>
          <a:p>
            <a:r>
              <a:rPr lang="en-US" dirty="0"/>
              <a:t>Approach</a:t>
            </a:r>
            <a:br>
              <a:rPr lang="en-US" dirty="0"/>
            </a:br>
            <a:r>
              <a:rPr lang="en-US" dirty="0"/>
              <a:t>Highlights</a:t>
            </a:r>
            <a:br>
              <a:rPr lang="en-US" dirty="0"/>
            </a:br>
            <a:r>
              <a:rPr lang="en-US" dirty="0"/>
              <a:t>&amp; </a:t>
            </a:r>
            <a:br>
              <a:rPr lang="en-US" dirty="0"/>
            </a:br>
            <a:r>
              <a:rPr lang="en-US" dirty="0"/>
              <a:t>Lessons Learned</a:t>
            </a:r>
          </a:p>
        </p:txBody>
      </p:sp>
      <p:sp>
        <p:nvSpPr>
          <p:cNvPr id="3" name="Text Placeholder 2">
            <a:extLst>
              <a:ext uri="{FF2B5EF4-FFF2-40B4-BE49-F238E27FC236}">
                <a16:creationId xmlns:a16="http://schemas.microsoft.com/office/drawing/2014/main" id="{70871C83-1780-694A-4874-1DE035C4A72A}"/>
              </a:ext>
            </a:extLst>
          </p:cNvPr>
          <p:cNvSpPr>
            <a:spLocks noGrp="1"/>
          </p:cNvSpPr>
          <p:nvPr>
            <p:ph type="body" sz="quarter" idx="16"/>
          </p:nvPr>
        </p:nvSpPr>
        <p:spPr>
          <a:xfrm>
            <a:off x="3814916" y="1095866"/>
            <a:ext cx="3849264" cy="426393"/>
          </a:xfrm>
        </p:spPr>
        <p:txBody>
          <a:bodyPr/>
          <a:lstStyle/>
          <a:p>
            <a:r>
              <a:rPr lang="en-US" sz="1600" dirty="0"/>
              <a:t>Working with reported rates</a:t>
            </a:r>
          </a:p>
        </p:txBody>
      </p:sp>
      <p:sp>
        <p:nvSpPr>
          <p:cNvPr id="4" name="Text Placeholder 3">
            <a:extLst>
              <a:ext uri="{FF2B5EF4-FFF2-40B4-BE49-F238E27FC236}">
                <a16:creationId xmlns:a16="http://schemas.microsoft.com/office/drawing/2014/main" id="{BED8DA61-5370-3EA6-94CA-602D3E6C3F68}"/>
              </a:ext>
            </a:extLst>
          </p:cNvPr>
          <p:cNvSpPr>
            <a:spLocks noGrp="1"/>
          </p:cNvSpPr>
          <p:nvPr>
            <p:ph type="body" sz="quarter" idx="12"/>
          </p:nvPr>
        </p:nvSpPr>
        <p:spPr>
          <a:xfrm>
            <a:off x="3814916" y="1478001"/>
            <a:ext cx="3849264" cy="1814233"/>
          </a:xfrm>
        </p:spPr>
        <p:txBody>
          <a:bodyPr/>
          <a:lstStyle/>
          <a:p>
            <a:pPr>
              <a:spcAft>
                <a:spcPts val="600"/>
              </a:spcAft>
            </a:pPr>
            <a:r>
              <a:rPr lang="en-US" sz="1400" dirty="0"/>
              <a:t>Collected data</a:t>
            </a:r>
          </a:p>
          <a:p>
            <a:pPr>
              <a:spcAft>
                <a:spcPts val="600"/>
              </a:spcAft>
            </a:pPr>
            <a:r>
              <a:rPr lang="en-US" sz="1400" dirty="0"/>
              <a:t>Minor data cleaning</a:t>
            </a:r>
          </a:p>
          <a:p>
            <a:pPr>
              <a:spcAft>
                <a:spcPts val="600"/>
              </a:spcAft>
            </a:pPr>
            <a:r>
              <a:rPr lang="en-US" sz="1400" dirty="0"/>
              <a:t>View trend over time with line chart</a:t>
            </a:r>
          </a:p>
          <a:p>
            <a:pPr>
              <a:spcAft>
                <a:spcPts val="600"/>
              </a:spcAft>
            </a:pPr>
            <a:r>
              <a:rPr lang="en-US" sz="1400" dirty="0"/>
              <a:t>Use trend lines when “messy”</a:t>
            </a:r>
          </a:p>
          <a:p>
            <a:pPr>
              <a:spcAft>
                <a:spcPts val="600"/>
              </a:spcAft>
            </a:pPr>
            <a:r>
              <a:rPr lang="en-US" sz="1400" dirty="0"/>
              <a:t>Use AOVA, T tests to verify differences</a:t>
            </a:r>
          </a:p>
        </p:txBody>
      </p:sp>
      <p:sp>
        <p:nvSpPr>
          <p:cNvPr id="7" name="Text Placeholder 6">
            <a:extLst>
              <a:ext uri="{FF2B5EF4-FFF2-40B4-BE49-F238E27FC236}">
                <a16:creationId xmlns:a16="http://schemas.microsoft.com/office/drawing/2014/main" id="{CE113D15-2E9E-0065-0337-E7C9B906548B}"/>
              </a:ext>
            </a:extLst>
          </p:cNvPr>
          <p:cNvSpPr>
            <a:spLocks noGrp="1"/>
          </p:cNvSpPr>
          <p:nvPr>
            <p:ph type="body" sz="quarter" idx="19"/>
          </p:nvPr>
        </p:nvSpPr>
        <p:spPr>
          <a:xfrm>
            <a:off x="3814916" y="3380575"/>
            <a:ext cx="3849264" cy="428891"/>
          </a:xfrm>
        </p:spPr>
        <p:txBody>
          <a:bodyPr/>
          <a:lstStyle/>
          <a:p>
            <a:r>
              <a:rPr lang="en-US" sz="1600" dirty="0"/>
              <a:t>Working with reported values</a:t>
            </a:r>
          </a:p>
        </p:txBody>
      </p:sp>
      <p:sp>
        <p:nvSpPr>
          <p:cNvPr id="8" name="Text Placeholder 7">
            <a:extLst>
              <a:ext uri="{FF2B5EF4-FFF2-40B4-BE49-F238E27FC236}">
                <a16:creationId xmlns:a16="http://schemas.microsoft.com/office/drawing/2014/main" id="{586A6EC7-06BF-B0CC-FF07-96561FCD316A}"/>
              </a:ext>
            </a:extLst>
          </p:cNvPr>
          <p:cNvSpPr>
            <a:spLocks noGrp="1"/>
          </p:cNvSpPr>
          <p:nvPr>
            <p:ph type="body" sz="quarter" idx="23"/>
          </p:nvPr>
        </p:nvSpPr>
        <p:spPr>
          <a:xfrm>
            <a:off x="3814916" y="3840214"/>
            <a:ext cx="3849264" cy="2606768"/>
          </a:xfrm>
        </p:spPr>
        <p:txBody>
          <a:bodyPr/>
          <a:lstStyle/>
          <a:p>
            <a:pPr>
              <a:spcAft>
                <a:spcPts val="600"/>
              </a:spcAft>
            </a:pPr>
            <a:r>
              <a:rPr lang="en-US" sz="1400" dirty="0"/>
              <a:t>Collected data</a:t>
            </a:r>
          </a:p>
          <a:p>
            <a:pPr>
              <a:spcAft>
                <a:spcPts val="600"/>
              </a:spcAft>
            </a:pPr>
            <a:r>
              <a:rPr lang="en-US" sz="1400" dirty="0"/>
              <a:t>Cleaned data</a:t>
            </a:r>
          </a:p>
          <a:p>
            <a:pPr>
              <a:spcAft>
                <a:spcPts val="600"/>
              </a:spcAft>
            </a:pPr>
            <a:r>
              <a:rPr lang="en-US" sz="1400" dirty="0"/>
              <a:t>Calculate key care abouts (e.g. mean, change rates)</a:t>
            </a:r>
          </a:p>
          <a:p>
            <a:pPr>
              <a:spcAft>
                <a:spcPts val="600"/>
              </a:spcAft>
            </a:pPr>
            <a:r>
              <a:rPr lang="en-US" sz="1400" dirty="0"/>
              <a:t>Charted means</a:t>
            </a:r>
          </a:p>
          <a:p>
            <a:pPr>
              <a:spcAft>
                <a:spcPts val="600"/>
              </a:spcAft>
            </a:pPr>
            <a:r>
              <a:rPr lang="en-US" sz="1400" dirty="0"/>
              <a:t>Calculated statistics to better understand population (e.g. standard deviations / quartiles)</a:t>
            </a:r>
          </a:p>
        </p:txBody>
      </p:sp>
      <p:sp>
        <p:nvSpPr>
          <p:cNvPr id="15" name="Slide Number Placeholder 14">
            <a:extLst>
              <a:ext uri="{FF2B5EF4-FFF2-40B4-BE49-F238E27FC236}">
                <a16:creationId xmlns:a16="http://schemas.microsoft.com/office/drawing/2014/main" id="{464D5BFE-DF57-05F1-6535-6EFB6477D51D}"/>
              </a:ext>
            </a:extLst>
          </p:cNvPr>
          <p:cNvSpPr>
            <a:spLocks noGrp="1"/>
          </p:cNvSpPr>
          <p:nvPr>
            <p:ph type="sldNum" sz="quarter" idx="4"/>
          </p:nvPr>
        </p:nvSpPr>
        <p:spPr/>
        <p:txBody>
          <a:bodyPr/>
          <a:lstStyle/>
          <a:p>
            <a:fld id="{EA87306C-81BA-4795-A5CA-9392456A8C1E}" type="slidenum">
              <a:rPr lang="en-US" smtClean="0"/>
              <a:pPr/>
              <a:t>10</a:t>
            </a:fld>
            <a:endParaRPr lang="en-US" dirty="0"/>
          </a:p>
        </p:txBody>
      </p:sp>
      <p:sp>
        <p:nvSpPr>
          <p:cNvPr id="17" name="Text Placeholder 11">
            <a:extLst>
              <a:ext uri="{FF2B5EF4-FFF2-40B4-BE49-F238E27FC236}">
                <a16:creationId xmlns:a16="http://schemas.microsoft.com/office/drawing/2014/main" id="{A7A27EB1-D0CC-1A67-098E-D51C63BB39F7}"/>
              </a:ext>
            </a:extLst>
          </p:cNvPr>
          <p:cNvSpPr txBox="1">
            <a:spLocks/>
          </p:cNvSpPr>
          <p:nvPr/>
        </p:nvSpPr>
        <p:spPr>
          <a:xfrm>
            <a:off x="8203339" y="4529933"/>
            <a:ext cx="3849264" cy="1450988"/>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
        <p:nvSpPr>
          <p:cNvPr id="18" name="Text Placeholder 2">
            <a:extLst>
              <a:ext uri="{FF2B5EF4-FFF2-40B4-BE49-F238E27FC236}">
                <a16:creationId xmlns:a16="http://schemas.microsoft.com/office/drawing/2014/main" id="{ACDA0240-6F98-B950-287C-55DBDA4C377B}"/>
              </a:ext>
            </a:extLst>
          </p:cNvPr>
          <p:cNvSpPr txBox="1">
            <a:spLocks/>
          </p:cNvSpPr>
          <p:nvPr/>
        </p:nvSpPr>
        <p:spPr>
          <a:xfrm>
            <a:off x="7821561" y="4596125"/>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How Did We React?</a:t>
            </a:r>
          </a:p>
        </p:txBody>
      </p:sp>
      <p:sp>
        <p:nvSpPr>
          <p:cNvPr id="19" name="Text Placeholder 3">
            <a:extLst>
              <a:ext uri="{FF2B5EF4-FFF2-40B4-BE49-F238E27FC236}">
                <a16:creationId xmlns:a16="http://schemas.microsoft.com/office/drawing/2014/main" id="{9505C485-667C-7978-EDC8-D585E7C3E785}"/>
              </a:ext>
            </a:extLst>
          </p:cNvPr>
          <p:cNvSpPr txBox="1">
            <a:spLocks/>
          </p:cNvSpPr>
          <p:nvPr/>
        </p:nvSpPr>
        <p:spPr>
          <a:xfrm>
            <a:off x="7821561" y="5022518"/>
            <a:ext cx="3849263" cy="132471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Leverage each other on time/qty limits</a:t>
            </a:r>
          </a:p>
          <a:p>
            <a:r>
              <a:rPr lang="en-US" sz="1400" dirty="0"/>
              <a:t>Shifted timelines but kept same length</a:t>
            </a:r>
          </a:p>
          <a:p>
            <a:r>
              <a:rPr lang="en-US" sz="1400" dirty="0"/>
              <a:t>Reduced target cities</a:t>
            </a:r>
          </a:p>
          <a:p>
            <a:r>
              <a:rPr lang="en-US" sz="1400" dirty="0"/>
              <a:t>Reduced crime scope (property specific)</a:t>
            </a:r>
          </a:p>
          <a:p>
            <a:endParaRPr lang="en-US" sz="1400" dirty="0"/>
          </a:p>
        </p:txBody>
      </p:sp>
      <p:sp>
        <p:nvSpPr>
          <p:cNvPr id="20" name="Text Placeholder 6">
            <a:extLst>
              <a:ext uri="{FF2B5EF4-FFF2-40B4-BE49-F238E27FC236}">
                <a16:creationId xmlns:a16="http://schemas.microsoft.com/office/drawing/2014/main" id="{7C70FEF1-F5F7-9C22-F287-0A295E60AB38}"/>
              </a:ext>
            </a:extLst>
          </p:cNvPr>
          <p:cNvSpPr txBox="1">
            <a:spLocks/>
          </p:cNvSpPr>
          <p:nvPr/>
        </p:nvSpPr>
        <p:spPr>
          <a:xfrm>
            <a:off x="7821561" y="1095866"/>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Know Your Limits</a:t>
            </a:r>
          </a:p>
        </p:txBody>
      </p:sp>
      <p:sp>
        <p:nvSpPr>
          <p:cNvPr id="21" name="Text Placeholder 7">
            <a:extLst>
              <a:ext uri="{FF2B5EF4-FFF2-40B4-BE49-F238E27FC236}">
                <a16:creationId xmlns:a16="http://schemas.microsoft.com/office/drawing/2014/main" id="{7C5B6822-665E-9D82-C3B8-8249D81B878B}"/>
              </a:ext>
            </a:extLst>
          </p:cNvPr>
          <p:cNvSpPr txBox="1">
            <a:spLocks/>
          </p:cNvSpPr>
          <p:nvPr/>
        </p:nvSpPr>
        <p:spPr>
          <a:xfrm>
            <a:off x="7821561" y="1477867"/>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How messy is data source</a:t>
            </a:r>
          </a:p>
          <a:p>
            <a:r>
              <a:rPr lang="en-US" sz="1400" dirty="0"/>
              <a:t>Inconsistent reporting</a:t>
            </a:r>
          </a:p>
          <a:p>
            <a:r>
              <a:rPr lang="en-US" sz="1400" dirty="0"/>
              <a:t>Timeliness of outside communication</a:t>
            </a:r>
          </a:p>
          <a:p>
            <a:r>
              <a:rPr lang="en-US" sz="1400" dirty="0"/>
              <a:t>Git capability</a:t>
            </a:r>
          </a:p>
        </p:txBody>
      </p:sp>
      <p:sp>
        <p:nvSpPr>
          <p:cNvPr id="22" name="Text Placeholder 10">
            <a:extLst>
              <a:ext uri="{FF2B5EF4-FFF2-40B4-BE49-F238E27FC236}">
                <a16:creationId xmlns:a16="http://schemas.microsoft.com/office/drawing/2014/main" id="{25C5767A-B1A1-2ED3-D549-0A6259E10A92}"/>
              </a:ext>
            </a:extLst>
          </p:cNvPr>
          <p:cNvSpPr txBox="1">
            <a:spLocks/>
          </p:cNvSpPr>
          <p:nvPr/>
        </p:nvSpPr>
        <p:spPr>
          <a:xfrm>
            <a:off x="7821561" y="286334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Free Data Limitations</a:t>
            </a:r>
          </a:p>
        </p:txBody>
      </p:sp>
      <p:sp>
        <p:nvSpPr>
          <p:cNvPr id="23" name="Text Placeholder 11">
            <a:extLst>
              <a:ext uri="{FF2B5EF4-FFF2-40B4-BE49-F238E27FC236}">
                <a16:creationId xmlns:a16="http://schemas.microsoft.com/office/drawing/2014/main" id="{F8224ACF-D672-55B1-A6BC-9029C3DCA510}"/>
              </a:ext>
            </a:extLst>
          </p:cNvPr>
          <p:cNvSpPr txBox="1">
            <a:spLocks/>
          </p:cNvSpPr>
          <p:nvPr/>
        </p:nvSpPr>
        <p:spPr>
          <a:xfrm>
            <a:off x="7821561" y="3322983"/>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Free API call restrictions</a:t>
            </a:r>
          </a:p>
          <a:p>
            <a:r>
              <a:rPr lang="en-US" sz="1400" dirty="0"/>
              <a:t>Inconsistent timeline availability</a:t>
            </a:r>
          </a:p>
          <a:p>
            <a:r>
              <a:rPr lang="en-US" sz="1400" dirty="0"/>
              <a:t>What is available? (e.g. graduation rate vs. school rating)</a:t>
            </a:r>
          </a:p>
          <a:p>
            <a:r>
              <a:rPr lang="en-US" sz="1400" dirty="0"/>
              <a:t>Maxing out our API call limit</a:t>
            </a:r>
          </a:p>
          <a:p>
            <a:endParaRPr lang="en-US" sz="1400" dirty="0"/>
          </a:p>
        </p:txBody>
      </p:sp>
      <p:sp>
        <p:nvSpPr>
          <p:cNvPr id="24" name="Text Placeholder 2">
            <a:extLst>
              <a:ext uri="{FF2B5EF4-FFF2-40B4-BE49-F238E27FC236}">
                <a16:creationId xmlns:a16="http://schemas.microsoft.com/office/drawing/2014/main" id="{E7B09D98-02BE-697A-C84A-031340D96A6F}"/>
              </a:ext>
            </a:extLst>
          </p:cNvPr>
          <p:cNvSpPr txBox="1">
            <a:spLocks/>
          </p:cNvSpPr>
          <p:nvPr/>
        </p:nvSpPr>
        <p:spPr>
          <a:xfrm>
            <a:off x="3814916" y="248629"/>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Analysis Details</a:t>
            </a:r>
          </a:p>
        </p:txBody>
      </p:sp>
      <p:sp>
        <p:nvSpPr>
          <p:cNvPr id="25" name="Text Placeholder 2">
            <a:extLst>
              <a:ext uri="{FF2B5EF4-FFF2-40B4-BE49-F238E27FC236}">
                <a16:creationId xmlns:a16="http://schemas.microsoft.com/office/drawing/2014/main" id="{9E96B803-6F4A-BFA2-EC88-8C62DD64C032}"/>
              </a:ext>
            </a:extLst>
          </p:cNvPr>
          <p:cNvSpPr txBox="1">
            <a:spLocks/>
          </p:cNvSpPr>
          <p:nvPr/>
        </p:nvSpPr>
        <p:spPr>
          <a:xfrm>
            <a:off x="7821561" y="248628"/>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Lessons Learned</a:t>
            </a:r>
          </a:p>
        </p:txBody>
      </p:sp>
      <p:pic>
        <p:nvPicPr>
          <p:cNvPr id="1026" name="Picture 2" descr="7 Toxic Thinking Mistakes That Will Keep You From Being Mentally Strong |  Inc.com">
            <a:extLst>
              <a:ext uri="{FF2B5EF4-FFF2-40B4-BE49-F238E27FC236}">
                <a16:creationId xmlns:a16="http://schemas.microsoft.com/office/drawing/2014/main" id="{4BB5F9EE-7F77-7101-2A66-A821E9836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 y="4780317"/>
            <a:ext cx="3657534" cy="205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958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number of blue squares&#10;&#10;Description automatically generated">
            <a:extLst>
              <a:ext uri="{FF2B5EF4-FFF2-40B4-BE49-F238E27FC236}">
                <a16:creationId xmlns:a16="http://schemas.microsoft.com/office/drawing/2014/main" id="{94DF37DC-5ED2-1974-D64A-B7F8048AC2AF}"/>
              </a:ext>
            </a:extLst>
          </p:cNvPr>
          <p:cNvPicPr>
            <a:picLocks noChangeAspect="1"/>
          </p:cNvPicPr>
          <p:nvPr/>
        </p:nvPicPr>
        <p:blipFill rotWithShape="1">
          <a:blip r:embed="rId3"/>
          <a:srcRect l="6886" t="4091" r="8384" b="4852"/>
          <a:stretch/>
        </p:blipFill>
        <p:spPr>
          <a:xfrm>
            <a:off x="8466159" y="970651"/>
            <a:ext cx="3315855" cy="1781722"/>
          </a:xfrm>
          <a:prstGeom prst="rect">
            <a:avLst/>
          </a:prstGeom>
        </p:spPr>
      </p:pic>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79" y="461352"/>
            <a:ext cx="5991501" cy="500958"/>
          </a:xfrm>
        </p:spPr>
        <p:txBody>
          <a:bodyPr/>
          <a:lstStyle/>
          <a:p>
            <a:r>
              <a:rPr lang="en-US" noProof="0" dirty="0"/>
              <a:t>FINAL Recommendation: Denver, CO</a:t>
            </a:r>
            <a:endParaRPr lang="en-US" dirty="0"/>
          </a:p>
        </p:txBody>
      </p:sp>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9" y="1411918"/>
            <a:ext cx="3126583" cy="426393"/>
          </a:xfrm>
        </p:spPr>
        <p:txBody>
          <a:bodyPr/>
          <a:lstStyle/>
          <a:p>
            <a:r>
              <a:rPr lang="en-US" dirty="0"/>
              <a:t>Population Growth</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1791421"/>
            <a:ext cx="3126583" cy="603889"/>
          </a:xfrm>
        </p:spPr>
        <p:txBody>
          <a:bodyPr/>
          <a:lstStyle/>
          <a:p>
            <a:r>
              <a:rPr lang="en-US" dirty="0"/>
              <a:t>Third in population growth</a:t>
            </a:r>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5024359" y="2867338"/>
            <a:ext cx="3126583" cy="428891"/>
          </a:xfrm>
        </p:spPr>
        <p:txBody>
          <a:bodyPr/>
          <a:lstStyle/>
          <a:p>
            <a:r>
              <a:rPr lang="en-US" dirty="0"/>
              <a:t>Profitability</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3249339"/>
            <a:ext cx="3126583" cy="956904"/>
          </a:xfrm>
        </p:spPr>
        <p:txBody>
          <a:bodyPr/>
          <a:lstStyle/>
          <a:p>
            <a:r>
              <a:rPr lang="en-US" dirty="0"/>
              <a:t>Third in potential profitability growth</a:t>
            </a:r>
          </a:p>
        </p:txBody>
      </p:sp>
      <p:sp>
        <p:nvSpPr>
          <p:cNvPr id="25" name="Text Placeholder 24">
            <a:extLst>
              <a:ext uri="{FF2B5EF4-FFF2-40B4-BE49-F238E27FC236}">
                <a16:creationId xmlns:a16="http://schemas.microsoft.com/office/drawing/2014/main" id="{28950946-2F58-45BE-8886-7AC0149D69EA}"/>
              </a:ext>
            </a:extLst>
          </p:cNvPr>
          <p:cNvSpPr>
            <a:spLocks noGrp="1"/>
          </p:cNvSpPr>
          <p:nvPr>
            <p:ph type="body" sz="quarter" idx="19"/>
          </p:nvPr>
        </p:nvSpPr>
        <p:spPr>
          <a:xfrm>
            <a:off x="5024359" y="4663996"/>
            <a:ext cx="3281556" cy="428891"/>
          </a:xfrm>
        </p:spPr>
        <p:txBody>
          <a:bodyPr/>
          <a:lstStyle/>
          <a:p>
            <a:r>
              <a:rPr lang="en-US" dirty="0"/>
              <a:t>Attractive</a:t>
            </a:r>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5024359" y="5045996"/>
            <a:ext cx="3281556" cy="1258935"/>
          </a:xfrm>
        </p:spPr>
        <p:txBody>
          <a:bodyPr/>
          <a:lstStyle/>
          <a:p>
            <a:r>
              <a:rPr lang="en-US" dirty="0"/>
              <a:t>Top in job market</a:t>
            </a:r>
          </a:p>
          <a:p>
            <a:r>
              <a:rPr lang="en-US" dirty="0"/>
              <a:t>Maybe Top in Crime Rate</a:t>
            </a:r>
          </a:p>
          <a:p>
            <a:r>
              <a:rPr lang="en-US" dirty="0"/>
              <a:t>Second in graduation rates</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11</a:t>
            </a:fld>
            <a:endParaRPr lang="en-US" dirty="0"/>
          </a:p>
        </p:txBody>
      </p:sp>
      <p:pic>
        <p:nvPicPr>
          <p:cNvPr id="3074" name="Picture 2" descr="Living in the City vs. The Suburbs: Pros and Cons | RISMedia\'s Housecall">
            <a:extLst>
              <a:ext uri="{FF2B5EF4-FFF2-40B4-BE49-F238E27FC236}">
                <a16:creationId xmlns:a16="http://schemas.microsoft.com/office/drawing/2014/main" id="{B4261485-10A8-C209-0232-C2649D75D422}"/>
              </a:ext>
            </a:extLst>
          </p:cNvPr>
          <p:cNvPicPr>
            <a:picLocks noGrp="1" noChangeAspect="1" noChangeArrowheads="1"/>
          </p:cNvPicPr>
          <p:nvPr>
            <p:ph type="pic" sz="quarter" idx="10"/>
          </p:nvPr>
        </p:nvPicPr>
        <p:blipFill>
          <a:blip r:embed="rId4">
            <a:extLst>
              <a:ext uri="{28A0092B-C50C-407E-A947-70E740481C1C}">
                <a14:useLocalDpi xmlns:a14="http://schemas.microsoft.com/office/drawing/2010/main" val="0"/>
              </a:ext>
            </a:extLst>
          </a:blip>
          <a:srcRect l="25424" r="254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aph of different colored lines&#10;&#10;Description automatically generated">
            <a:extLst>
              <a:ext uri="{FF2B5EF4-FFF2-40B4-BE49-F238E27FC236}">
                <a16:creationId xmlns:a16="http://schemas.microsoft.com/office/drawing/2014/main" id="{838EB163-083F-82E1-BC71-FD80C3448FF6}"/>
              </a:ext>
            </a:extLst>
          </p:cNvPr>
          <p:cNvPicPr>
            <a:picLocks noChangeAspect="1"/>
          </p:cNvPicPr>
          <p:nvPr/>
        </p:nvPicPr>
        <p:blipFill rotWithShape="1">
          <a:blip r:embed="rId5"/>
          <a:srcRect l="5689" r="8603"/>
          <a:stretch/>
        </p:blipFill>
        <p:spPr>
          <a:xfrm>
            <a:off x="8333262" y="4381531"/>
            <a:ext cx="3581649" cy="2089431"/>
          </a:xfrm>
          <a:prstGeom prst="rect">
            <a:avLst/>
          </a:prstGeom>
        </p:spPr>
      </p:pic>
      <p:pic>
        <p:nvPicPr>
          <p:cNvPr id="4" name="Picture 3">
            <a:extLst>
              <a:ext uri="{FF2B5EF4-FFF2-40B4-BE49-F238E27FC236}">
                <a16:creationId xmlns:a16="http://schemas.microsoft.com/office/drawing/2014/main" id="{0CEF115F-A105-CFF4-EFF4-E336AA1CF9DF}"/>
              </a:ext>
            </a:extLst>
          </p:cNvPr>
          <p:cNvPicPr>
            <a:picLocks noChangeAspect="1"/>
          </p:cNvPicPr>
          <p:nvPr/>
        </p:nvPicPr>
        <p:blipFill>
          <a:blip r:embed="rId6"/>
          <a:stretch>
            <a:fillRect/>
          </a:stretch>
        </p:blipFill>
        <p:spPr>
          <a:xfrm>
            <a:off x="8611791" y="2745678"/>
            <a:ext cx="3024591" cy="1792902"/>
          </a:xfrm>
          <a:prstGeom prst="rect">
            <a:avLst/>
          </a:prstGeom>
        </p:spPr>
      </p:pic>
    </p:spTree>
    <p:extLst>
      <p:ext uri="{BB962C8B-B14F-4D97-AF65-F5344CB8AC3E}">
        <p14:creationId xmlns:p14="http://schemas.microsoft.com/office/powerpoint/2010/main" val="3671733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0912A-4F4B-20EF-A01B-098647BF7861}"/>
              </a:ext>
            </a:extLst>
          </p:cNvPr>
          <p:cNvSpPr>
            <a:spLocks noGrp="1"/>
          </p:cNvSpPr>
          <p:nvPr>
            <p:ph type="title"/>
          </p:nvPr>
        </p:nvSpPr>
        <p:spPr/>
        <p:txBody>
          <a:bodyPr anchor="ctr" anchorCtr="0"/>
          <a:lstStyle/>
          <a:p>
            <a:r>
              <a:rPr lang="en-US" b="1" dirty="0"/>
              <a:t>Next Steps</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sp>
        <p:nvSpPr>
          <p:cNvPr id="4" name="Date Placeholder 3">
            <a:extLst>
              <a:ext uri="{FF2B5EF4-FFF2-40B4-BE49-F238E27FC236}">
                <a16:creationId xmlns:a16="http://schemas.microsoft.com/office/drawing/2014/main" id="{28BEB0CB-80DC-F661-AB79-A173A3A7A0BD}"/>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88DC32F-CF4F-F8BC-409A-91CC7A9A9652}"/>
              </a:ext>
            </a:extLst>
          </p:cNvPr>
          <p:cNvSpPr>
            <a:spLocks noGrp="1"/>
          </p:cNvSpPr>
          <p:nvPr>
            <p:ph type="ftr" sz="quarter" idx="3"/>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60F9FAD2-B390-C874-844A-A38C3559C9E6}"/>
              </a:ext>
            </a:extLst>
          </p:cNvPr>
          <p:cNvSpPr>
            <a:spLocks noGrp="1"/>
          </p:cNvSpPr>
          <p:nvPr>
            <p:ph type="sldNum" sz="quarter" idx="4"/>
          </p:nvPr>
        </p:nvSpPr>
        <p:spPr/>
        <p:txBody>
          <a:bodyPr/>
          <a:lstStyle/>
          <a:p>
            <a:fld id="{EA87306C-81BA-4795-A5CA-9392456A8C1E}" type="slidenum">
              <a:rPr lang="en-US" smtClean="0"/>
              <a:pPr/>
              <a:t>12</a:t>
            </a:fld>
            <a:endParaRPr lang="en-US" dirty="0"/>
          </a:p>
        </p:txBody>
      </p:sp>
      <p:sp>
        <p:nvSpPr>
          <p:cNvPr id="7" name="Text Placeholder 6">
            <a:extLst>
              <a:ext uri="{FF2B5EF4-FFF2-40B4-BE49-F238E27FC236}">
                <a16:creationId xmlns:a16="http://schemas.microsoft.com/office/drawing/2014/main" id="{58D3A525-59BE-1C83-DD66-155FBD5CD36D}"/>
              </a:ext>
            </a:extLst>
          </p:cNvPr>
          <p:cNvSpPr>
            <a:spLocks noGrp="1"/>
          </p:cNvSpPr>
          <p:nvPr>
            <p:ph type="body" sz="quarter" idx="16"/>
          </p:nvPr>
        </p:nvSpPr>
        <p:spPr>
          <a:xfrm>
            <a:off x="5743575" y="747253"/>
            <a:ext cx="5859420" cy="4994420"/>
          </a:xfrm>
        </p:spPr>
        <p:txBody>
          <a:bodyPr/>
          <a:lstStyle/>
          <a:p>
            <a:pPr>
              <a:lnSpc>
                <a:spcPct val="100000"/>
              </a:lnSpc>
            </a:pPr>
            <a:r>
              <a:rPr lang="en-US" dirty="0"/>
              <a:t>Once have reduced target cities, further dive into specific location details(e.g. city vs. suburb; zip codes; specific schools)</a:t>
            </a:r>
          </a:p>
          <a:p>
            <a:pPr>
              <a:lnSpc>
                <a:spcPct val="100000"/>
              </a:lnSpc>
            </a:pPr>
            <a:endParaRPr lang="en-US" dirty="0"/>
          </a:p>
          <a:p>
            <a:pPr>
              <a:lnSpc>
                <a:spcPct val="100000"/>
              </a:lnSpc>
            </a:pPr>
            <a:endParaRPr lang="en-US" dirty="0"/>
          </a:p>
          <a:p>
            <a:pPr>
              <a:lnSpc>
                <a:spcPct val="100000"/>
              </a:lnSpc>
            </a:pPr>
            <a:r>
              <a:rPr lang="en-US" dirty="0"/>
              <a:t>Clarify Profitability</a:t>
            </a:r>
          </a:p>
          <a:p>
            <a:pPr>
              <a:lnSpc>
                <a:spcPct val="100000"/>
              </a:lnSpc>
            </a:pPr>
            <a:r>
              <a:rPr lang="en-US" dirty="0"/>
              <a:t> - Find mortgage + property tax costs to compare to rental for target housing</a:t>
            </a:r>
          </a:p>
          <a:p>
            <a:pPr>
              <a:lnSpc>
                <a:spcPct val="100000"/>
              </a:lnSpc>
            </a:pPr>
            <a:r>
              <a:rPr lang="en-US" dirty="0"/>
              <a:t> - Average time to re-coup investment money</a:t>
            </a:r>
          </a:p>
          <a:p>
            <a:pPr>
              <a:lnSpc>
                <a:spcPct val="100000"/>
              </a:lnSpc>
            </a:pPr>
            <a:r>
              <a:rPr lang="en-US" dirty="0"/>
              <a:t> - Long term vs. short term rental </a:t>
            </a:r>
          </a:p>
          <a:p>
            <a:pPr>
              <a:lnSpc>
                <a:spcPct val="100000"/>
              </a:lnSpc>
            </a:pPr>
            <a:endParaRPr lang="en-US" dirty="0"/>
          </a:p>
          <a:p>
            <a:pPr>
              <a:lnSpc>
                <a:spcPct val="100000"/>
              </a:lnSpc>
            </a:pPr>
            <a:r>
              <a:rPr lang="en-US" dirty="0"/>
              <a:t>Clarify attractiveness</a:t>
            </a:r>
          </a:p>
          <a:p>
            <a:pPr>
              <a:lnSpc>
                <a:spcPct val="100000"/>
              </a:lnSpc>
            </a:pPr>
            <a:r>
              <a:rPr lang="en-US" dirty="0"/>
              <a:t> - Pull property crime rate out from overall crime rate</a:t>
            </a:r>
          </a:p>
          <a:p>
            <a:pPr>
              <a:lnSpc>
                <a:spcPct val="100000"/>
              </a:lnSpc>
            </a:pPr>
            <a:r>
              <a:rPr lang="en-US" dirty="0"/>
              <a:t> - School performance on standardized test results</a:t>
            </a:r>
          </a:p>
          <a:p>
            <a:pPr>
              <a:lnSpc>
                <a:spcPct val="100000"/>
              </a:lnSpc>
            </a:pPr>
            <a:endParaRPr lang="en-US" dirty="0"/>
          </a:p>
        </p:txBody>
      </p:sp>
      <p:pic>
        <p:nvPicPr>
          <p:cNvPr id="3076" name="Picture 4" descr="Matt Baier Professional Organizing Fairfield and Westchester County CT">
            <a:extLst>
              <a:ext uri="{FF2B5EF4-FFF2-40B4-BE49-F238E27FC236}">
                <a16:creationId xmlns:a16="http://schemas.microsoft.com/office/drawing/2014/main" id="{D561D0AA-09BE-9126-1518-A6B5D380F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753" y="1"/>
            <a:ext cx="4460526" cy="25100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ig Deep Art Print by Dog is Good and Cat is Good | iCanvas">
            <a:extLst>
              <a:ext uri="{FF2B5EF4-FFF2-40B4-BE49-F238E27FC236}">
                <a16:creationId xmlns:a16="http://schemas.microsoft.com/office/drawing/2014/main" id="{84D9DD85-756F-B966-D8FF-F5860AA9F4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44" t="24445" r="20444" b="21778"/>
          <a:stretch/>
        </p:blipFill>
        <p:spPr bwMode="auto">
          <a:xfrm>
            <a:off x="350753" y="3677920"/>
            <a:ext cx="4460526" cy="304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571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31640A-188B-EE7B-9D84-B4FFECF71D8D}"/>
              </a:ext>
            </a:extLst>
          </p:cNvPr>
          <p:cNvSpPr>
            <a:spLocks noGrp="1"/>
          </p:cNvSpPr>
          <p:nvPr>
            <p:ph type="title"/>
          </p:nvPr>
        </p:nvSpPr>
        <p:spPr>
          <a:solidFill>
            <a:schemeClr val="accent4">
              <a:lumMod val="50000"/>
              <a:alpha val="55000"/>
            </a:schemeClr>
          </a:solidFill>
        </p:spPr>
        <p:txBody>
          <a:bodyPr/>
          <a:lstStyle/>
          <a:p>
            <a:r>
              <a:rPr lang="en-US" b="1" dirty="0">
                <a:solidFill>
                  <a:schemeClr val="bg1"/>
                </a:solidFill>
              </a:rPr>
              <a:t>Additional Supporting Analysis</a:t>
            </a:r>
          </a:p>
        </p:txBody>
      </p:sp>
    </p:spTree>
    <p:extLst>
      <p:ext uri="{BB962C8B-B14F-4D97-AF65-F5344CB8AC3E}">
        <p14:creationId xmlns:p14="http://schemas.microsoft.com/office/powerpoint/2010/main" val="466971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657459" y="167266"/>
            <a:ext cx="5328458" cy="640698"/>
          </a:xfrm>
          <a:ln>
            <a:noFill/>
          </a:ln>
        </p:spPr>
        <p:txBody>
          <a:bodyPr/>
          <a:lstStyle/>
          <a:p>
            <a:r>
              <a:rPr lang="en-US" noProof="0" dirty="0"/>
              <a:t>Population Analysis By growth Percentages</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6434051" cy="6858000"/>
          </a:xfrm>
        </p:spPr>
      </p:pic>
      <p:sp>
        <p:nvSpPr>
          <p:cNvPr id="21" name="Text Placeholder 18">
            <a:extLst>
              <a:ext uri="{FF2B5EF4-FFF2-40B4-BE49-F238E27FC236}">
                <a16:creationId xmlns:a16="http://schemas.microsoft.com/office/drawing/2014/main" id="{BF8DBD7A-9F23-B619-CA63-8F7B9E80F31D}"/>
              </a:ext>
            </a:extLst>
          </p:cNvPr>
          <p:cNvSpPr txBox="1">
            <a:spLocks/>
          </p:cNvSpPr>
          <p:nvPr/>
        </p:nvSpPr>
        <p:spPr>
          <a:xfrm>
            <a:off x="6926602" y="974426"/>
            <a:ext cx="4765264" cy="640699"/>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accent2"/>
                </a:solidFill>
              </a:rPr>
              <a:t>Sources: </a:t>
            </a:r>
            <a:r>
              <a:rPr lang="en-US" sz="1400" dirty="0">
                <a:solidFill>
                  <a:schemeClr val="accent2"/>
                </a:solidFill>
                <a:hlinkClick r:id="rId3"/>
              </a:rPr>
              <a:t>Census Data Wrapper</a:t>
            </a:r>
            <a:r>
              <a:rPr lang="en-US" sz="1400" dirty="0">
                <a:solidFill>
                  <a:schemeClr val="accent2"/>
                </a:solidFill>
              </a:rPr>
              <a:t>, </a:t>
            </a:r>
            <a:r>
              <a:rPr lang="en-US" sz="1400" dirty="0">
                <a:solidFill>
                  <a:schemeClr val="accent2"/>
                </a:solidFill>
                <a:hlinkClick r:id="rId4"/>
              </a:rPr>
              <a:t>Census Data API</a:t>
            </a:r>
            <a:endParaRPr lang="en-US" sz="1200" dirty="0">
              <a:solidFill>
                <a:schemeClr val="accent2"/>
              </a:solidFill>
            </a:endParaRPr>
          </a:p>
        </p:txBody>
      </p:sp>
      <p:sp>
        <p:nvSpPr>
          <p:cNvPr id="29" name="Text Placeholder 9">
            <a:extLst>
              <a:ext uri="{FF2B5EF4-FFF2-40B4-BE49-F238E27FC236}">
                <a16:creationId xmlns:a16="http://schemas.microsoft.com/office/drawing/2014/main" id="{080A02FD-F45F-B7D1-8ECE-C09D9ABF463A}"/>
              </a:ext>
            </a:extLst>
          </p:cNvPr>
          <p:cNvSpPr txBox="1">
            <a:spLocks/>
          </p:cNvSpPr>
          <p:nvPr/>
        </p:nvSpPr>
        <p:spPr>
          <a:xfrm>
            <a:off x="6939055" y="1766471"/>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New York City</a:t>
            </a:r>
          </a:p>
        </p:txBody>
      </p:sp>
      <p:sp>
        <p:nvSpPr>
          <p:cNvPr id="31" name="TextBox 30">
            <a:extLst>
              <a:ext uri="{FF2B5EF4-FFF2-40B4-BE49-F238E27FC236}">
                <a16:creationId xmlns:a16="http://schemas.microsoft.com/office/drawing/2014/main" id="{1C7E7CE3-D511-3753-8FAC-BA3C8C481EB8}"/>
              </a:ext>
            </a:extLst>
          </p:cNvPr>
          <p:cNvSpPr txBox="1"/>
          <p:nvPr/>
        </p:nvSpPr>
        <p:spPr>
          <a:xfrm>
            <a:off x="8579933" y="6413735"/>
            <a:ext cx="2518646" cy="276999"/>
          </a:xfrm>
          <a:prstGeom prst="rect">
            <a:avLst/>
          </a:prstGeom>
          <a:noFill/>
        </p:spPr>
        <p:txBody>
          <a:bodyPr wrap="square">
            <a:spAutoFit/>
          </a:bodyPr>
          <a:lstStyle/>
          <a:p>
            <a:pPr algn="r"/>
            <a:fld id="{EA87306C-81BA-4795-A5CA-9392456A8C1E}" type="slidenum">
              <a:rPr kumimoji="0" lang="en-US" sz="1200" b="0" i="0" u="none" strike="noStrike" kern="1200" cap="none" spc="100" normalizeH="0" baseline="0" noProof="0" smtClean="0">
                <a:ln>
                  <a:noFill/>
                </a:ln>
                <a:solidFill>
                  <a:schemeClr val="bg2">
                    <a:lumMod val="50000"/>
                  </a:schemeClr>
                </a:solidFill>
                <a:effectLst>
                  <a:outerShdw blurRad="38100" dist="38100" dir="2700000" algn="tl">
                    <a:srgbClr val="000000">
                      <a:alpha val="43137"/>
                    </a:srgbClr>
                  </a:outerShdw>
                </a:effectLst>
                <a:uLnTx/>
                <a:uFillTx/>
                <a:latin typeface="Tenorite "/>
                <a:ea typeface="+mn-ea"/>
                <a:cs typeface="+mn-cs"/>
              </a:rPr>
              <a:pPr algn="r"/>
              <a:t>14</a:t>
            </a:fld>
            <a:endParaRPr lang="en-US" dirty="0">
              <a:solidFill>
                <a:schemeClr val="bg2">
                  <a:lumMod val="50000"/>
                </a:schemeClr>
              </a:solidFill>
            </a:endParaRPr>
          </a:p>
        </p:txBody>
      </p:sp>
      <p:sp>
        <p:nvSpPr>
          <p:cNvPr id="36" name="Text Placeholder 18">
            <a:extLst>
              <a:ext uri="{FF2B5EF4-FFF2-40B4-BE49-F238E27FC236}">
                <a16:creationId xmlns:a16="http://schemas.microsoft.com/office/drawing/2014/main" id="{AA9918D3-A601-192A-5D4F-C79E1B836E70}"/>
              </a:ext>
            </a:extLst>
          </p:cNvPr>
          <p:cNvSpPr txBox="1">
            <a:spLocks/>
          </p:cNvSpPr>
          <p:nvPr/>
        </p:nvSpPr>
        <p:spPr>
          <a:xfrm>
            <a:off x="6939054" y="2243587"/>
            <a:ext cx="4765264" cy="839212"/>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Shows </a:t>
            </a:r>
            <a:r>
              <a:rPr lang="en-US" sz="1500" dirty="0">
                <a:effectLst/>
                <a:latin typeface="Calibri" panose="020F0502020204030204" pitchFamily="34" charset="0"/>
                <a:ea typeface="Calibri" panose="020F0502020204030204" pitchFamily="34" charset="0"/>
                <a:cs typeface="Times New Roman" panose="02020603050405020304" pitchFamily="18" charset="0"/>
              </a:rPr>
              <a:t>the highest overall population growth for the years analyzed.</a:t>
            </a:r>
            <a:endParaRPr lang="en-US" sz="1500" dirty="0"/>
          </a:p>
        </p:txBody>
      </p:sp>
      <p:sp>
        <p:nvSpPr>
          <p:cNvPr id="41" name="Text Placeholder 9">
            <a:extLst>
              <a:ext uri="{FF2B5EF4-FFF2-40B4-BE49-F238E27FC236}">
                <a16:creationId xmlns:a16="http://schemas.microsoft.com/office/drawing/2014/main" id="{AAE7F40F-088B-5424-E97D-81C2DE95F33C}"/>
              </a:ext>
            </a:extLst>
          </p:cNvPr>
          <p:cNvSpPr txBox="1">
            <a:spLocks/>
          </p:cNvSpPr>
          <p:nvPr/>
        </p:nvSpPr>
        <p:spPr>
          <a:xfrm>
            <a:off x="6939054" y="3168135"/>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Chicago, Denver, Austin, san francisco</a:t>
            </a:r>
          </a:p>
        </p:txBody>
      </p:sp>
      <p:sp>
        <p:nvSpPr>
          <p:cNvPr id="42" name="Text Placeholder 18">
            <a:extLst>
              <a:ext uri="{FF2B5EF4-FFF2-40B4-BE49-F238E27FC236}">
                <a16:creationId xmlns:a16="http://schemas.microsoft.com/office/drawing/2014/main" id="{E16CB454-5833-D82C-74A4-D815286F023F}"/>
              </a:ext>
            </a:extLst>
          </p:cNvPr>
          <p:cNvSpPr txBox="1">
            <a:spLocks/>
          </p:cNvSpPr>
          <p:nvPr/>
        </p:nvSpPr>
        <p:spPr>
          <a:xfrm>
            <a:off x="6947148" y="3725383"/>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cs typeface="Times New Roman" panose="02020603050405020304" pitchFamily="18" charset="0"/>
              </a:rPr>
              <a:t>All show overall population growth in the same timeframe.</a:t>
            </a:r>
            <a:endParaRPr lang="en-US" sz="1500" dirty="0"/>
          </a:p>
        </p:txBody>
      </p:sp>
      <p:sp>
        <p:nvSpPr>
          <p:cNvPr id="45" name="Text Placeholder 9">
            <a:extLst>
              <a:ext uri="{FF2B5EF4-FFF2-40B4-BE49-F238E27FC236}">
                <a16:creationId xmlns:a16="http://schemas.microsoft.com/office/drawing/2014/main" id="{9D92F6F7-B22B-53F9-DC6D-C2A8F13E2484}"/>
              </a:ext>
            </a:extLst>
          </p:cNvPr>
          <p:cNvSpPr txBox="1">
            <a:spLocks/>
          </p:cNvSpPr>
          <p:nvPr/>
        </p:nvSpPr>
        <p:spPr>
          <a:xfrm>
            <a:off x="6947148" y="4805844"/>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Memphis</a:t>
            </a:r>
          </a:p>
        </p:txBody>
      </p:sp>
      <p:sp>
        <p:nvSpPr>
          <p:cNvPr id="46" name="Text Placeholder 18">
            <a:extLst>
              <a:ext uri="{FF2B5EF4-FFF2-40B4-BE49-F238E27FC236}">
                <a16:creationId xmlns:a16="http://schemas.microsoft.com/office/drawing/2014/main" id="{8812D6D5-8168-7DA6-4A09-4066663B6E02}"/>
              </a:ext>
            </a:extLst>
          </p:cNvPr>
          <p:cNvSpPr txBox="1">
            <a:spLocks/>
          </p:cNvSpPr>
          <p:nvPr/>
        </p:nvSpPr>
        <p:spPr>
          <a:xfrm>
            <a:off x="6947148" y="5415632"/>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hows </a:t>
            </a:r>
            <a:r>
              <a:rPr lang="en-US" sz="1500">
                <a:effectLst/>
                <a:latin typeface="Calibri" panose="020F0502020204030204" pitchFamily="34" charset="0"/>
                <a:ea typeface="Calibri" panose="020F0502020204030204" pitchFamily="34" charset="0"/>
                <a:cs typeface="Times New Roman" panose="02020603050405020304" pitchFamily="18" charset="0"/>
              </a:rPr>
              <a:t>an overall </a:t>
            </a:r>
            <a:r>
              <a:rPr lang="en-US" sz="1500" dirty="0">
                <a:effectLst/>
                <a:latin typeface="Calibri" panose="020F0502020204030204" pitchFamily="34" charset="0"/>
                <a:ea typeface="Calibri" panose="020F0502020204030204" pitchFamily="34" charset="0"/>
                <a:cs typeface="Times New Roman" panose="02020603050405020304" pitchFamily="18" charset="0"/>
              </a:rPr>
              <a:t>decrease in </a:t>
            </a:r>
            <a:r>
              <a:rPr lang="en-US" sz="1500">
                <a:effectLst/>
                <a:latin typeface="Calibri" panose="020F0502020204030204" pitchFamily="34" charset="0"/>
                <a:ea typeface="Calibri" panose="020F0502020204030204" pitchFamily="34" charset="0"/>
                <a:cs typeface="Times New Roman" panose="02020603050405020304" pitchFamily="18" charset="0"/>
              </a:rPr>
              <a:t>population size for the years analyzed.</a:t>
            </a:r>
            <a:endParaRPr lang="en-US" sz="1500" dirty="0"/>
          </a:p>
        </p:txBody>
      </p:sp>
      <p:pic>
        <p:nvPicPr>
          <p:cNvPr id="6" name="Picture 5" descr="A graph with different colored bars&#10;&#10;Description automatically generated">
            <a:extLst>
              <a:ext uri="{FF2B5EF4-FFF2-40B4-BE49-F238E27FC236}">
                <a16:creationId xmlns:a16="http://schemas.microsoft.com/office/drawing/2014/main" id="{3E5AA046-B773-C4E7-44E9-E09DA1B1090E}"/>
              </a:ext>
            </a:extLst>
          </p:cNvPr>
          <p:cNvPicPr>
            <a:picLocks noChangeAspect="1"/>
          </p:cNvPicPr>
          <p:nvPr/>
        </p:nvPicPr>
        <p:blipFill>
          <a:blip r:embed="rId5"/>
          <a:stretch>
            <a:fillRect/>
          </a:stretch>
        </p:blipFill>
        <p:spPr>
          <a:xfrm>
            <a:off x="708891" y="167266"/>
            <a:ext cx="5171209" cy="3878407"/>
          </a:xfrm>
          <a:prstGeom prst="rect">
            <a:avLst/>
          </a:prstGeom>
        </p:spPr>
      </p:pic>
      <p:pic>
        <p:nvPicPr>
          <p:cNvPr id="8" name="Picture 7" descr="A graph of a number of people in different countries/regions&#10;&#10;Description automatically generated with medium confidence">
            <a:extLst>
              <a:ext uri="{FF2B5EF4-FFF2-40B4-BE49-F238E27FC236}">
                <a16:creationId xmlns:a16="http://schemas.microsoft.com/office/drawing/2014/main" id="{B038B3E2-2C7E-3A55-CCC6-B22F0E6F987E}"/>
              </a:ext>
            </a:extLst>
          </p:cNvPr>
          <p:cNvPicPr>
            <a:picLocks noChangeAspect="1"/>
          </p:cNvPicPr>
          <p:nvPr/>
        </p:nvPicPr>
        <p:blipFill>
          <a:blip r:embed="rId6"/>
          <a:stretch>
            <a:fillRect/>
          </a:stretch>
        </p:blipFill>
        <p:spPr>
          <a:xfrm>
            <a:off x="708891" y="4218183"/>
            <a:ext cx="5171209" cy="2484005"/>
          </a:xfrm>
          <a:prstGeom prst="rect">
            <a:avLst/>
          </a:prstGeom>
        </p:spPr>
      </p:pic>
    </p:spTree>
    <p:extLst>
      <p:ext uri="{BB962C8B-B14F-4D97-AF65-F5344CB8AC3E}">
        <p14:creationId xmlns:p14="http://schemas.microsoft.com/office/powerpoint/2010/main" val="3451540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657459" y="167266"/>
            <a:ext cx="5328458" cy="640698"/>
          </a:xfrm>
          <a:ln>
            <a:noFill/>
          </a:ln>
        </p:spPr>
        <p:txBody>
          <a:bodyPr/>
          <a:lstStyle/>
          <a:p>
            <a:r>
              <a:rPr lang="en-US" noProof="0" dirty="0"/>
              <a:t>School Analysis By Graduation Rate Percentages</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0" y="0"/>
            <a:ext cx="6434051" cy="6858000"/>
          </a:xfrm>
        </p:spPr>
      </p:pic>
      <p:sp>
        <p:nvSpPr>
          <p:cNvPr id="21" name="Text Placeholder 18">
            <a:extLst>
              <a:ext uri="{FF2B5EF4-FFF2-40B4-BE49-F238E27FC236}">
                <a16:creationId xmlns:a16="http://schemas.microsoft.com/office/drawing/2014/main" id="{BF8DBD7A-9F23-B619-CA63-8F7B9E80F31D}"/>
              </a:ext>
            </a:extLst>
          </p:cNvPr>
          <p:cNvSpPr txBox="1">
            <a:spLocks/>
          </p:cNvSpPr>
          <p:nvPr/>
        </p:nvSpPr>
        <p:spPr>
          <a:xfrm>
            <a:off x="6939056" y="807964"/>
            <a:ext cx="4765264" cy="640699"/>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accent2"/>
                </a:solidFill>
              </a:rPr>
              <a:t>Sources: </a:t>
            </a:r>
            <a:r>
              <a:rPr lang="en-US" sz="1400" dirty="0">
                <a:effectLst/>
                <a:hlinkClick r:id="rId4"/>
              </a:rPr>
              <a:t>Austin</a:t>
            </a:r>
            <a:r>
              <a:rPr lang="en-US" sz="1400" dirty="0"/>
              <a:t>, </a:t>
            </a:r>
            <a:r>
              <a:rPr lang="en-US" sz="1400" dirty="0">
                <a:effectLst/>
                <a:hlinkClick r:id="rId5"/>
              </a:rPr>
              <a:t>Chicago</a:t>
            </a:r>
            <a:r>
              <a:rPr lang="en-US" sz="1400" dirty="0"/>
              <a:t>, </a:t>
            </a:r>
            <a:r>
              <a:rPr lang="en-US" sz="1400" dirty="0">
                <a:effectLst/>
                <a:hlinkClick r:id="rId6"/>
              </a:rPr>
              <a:t>Denver</a:t>
            </a:r>
            <a:r>
              <a:rPr lang="en-US" sz="1400" dirty="0"/>
              <a:t>, </a:t>
            </a:r>
            <a:r>
              <a:rPr lang="en-US" sz="1400" dirty="0">
                <a:effectLst/>
                <a:hlinkClick r:id="rId7"/>
              </a:rPr>
              <a:t>Memphis</a:t>
            </a:r>
            <a:r>
              <a:rPr lang="en-US" sz="1400" dirty="0">
                <a:effectLst/>
              </a:rPr>
              <a:t>, </a:t>
            </a:r>
            <a:r>
              <a:rPr lang="en-US" sz="1400" dirty="0">
                <a:effectLst/>
                <a:hlinkClick r:id="rId8"/>
              </a:rPr>
              <a:t>New York City</a:t>
            </a:r>
            <a:r>
              <a:rPr lang="en-US" sz="1400" dirty="0"/>
              <a:t>, </a:t>
            </a:r>
            <a:r>
              <a:rPr lang="en-US" sz="1400" dirty="0">
                <a:effectLst/>
                <a:hlinkClick r:id="rId9"/>
              </a:rPr>
              <a:t>San Francisco</a:t>
            </a:r>
            <a:endParaRPr lang="en-US" sz="1400" dirty="0">
              <a:effectLst/>
            </a:endParaRPr>
          </a:p>
          <a:p>
            <a:r>
              <a:rPr lang="en-US" sz="1200" dirty="0">
                <a:solidFill>
                  <a:schemeClr val="accent2"/>
                </a:solidFill>
              </a:rPr>
              <a:t> </a:t>
            </a:r>
          </a:p>
        </p:txBody>
      </p:sp>
      <p:sp>
        <p:nvSpPr>
          <p:cNvPr id="29" name="Text Placeholder 9">
            <a:extLst>
              <a:ext uri="{FF2B5EF4-FFF2-40B4-BE49-F238E27FC236}">
                <a16:creationId xmlns:a16="http://schemas.microsoft.com/office/drawing/2014/main" id="{080A02FD-F45F-B7D1-8ECE-C09D9ABF463A}"/>
              </a:ext>
            </a:extLst>
          </p:cNvPr>
          <p:cNvSpPr txBox="1">
            <a:spLocks/>
          </p:cNvSpPr>
          <p:nvPr/>
        </p:nvSpPr>
        <p:spPr>
          <a:xfrm>
            <a:off x="6939053" y="1631426"/>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Austin, Denver</a:t>
            </a:r>
          </a:p>
        </p:txBody>
      </p:sp>
      <p:sp>
        <p:nvSpPr>
          <p:cNvPr id="31" name="TextBox 30">
            <a:extLst>
              <a:ext uri="{FF2B5EF4-FFF2-40B4-BE49-F238E27FC236}">
                <a16:creationId xmlns:a16="http://schemas.microsoft.com/office/drawing/2014/main" id="{1C7E7CE3-D511-3753-8FAC-BA3C8C481EB8}"/>
              </a:ext>
            </a:extLst>
          </p:cNvPr>
          <p:cNvSpPr txBox="1"/>
          <p:nvPr/>
        </p:nvSpPr>
        <p:spPr>
          <a:xfrm>
            <a:off x="8579933" y="6413735"/>
            <a:ext cx="2518646" cy="276999"/>
          </a:xfrm>
          <a:prstGeom prst="rect">
            <a:avLst/>
          </a:prstGeom>
          <a:noFill/>
        </p:spPr>
        <p:txBody>
          <a:bodyPr wrap="square">
            <a:spAutoFit/>
          </a:bodyPr>
          <a:lstStyle/>
          <a:p>
            <a:pPr algn="r"/>
            <a:fld id="{EA87306C-81BA-4795-A5CA-9392456A8C1E}" type="slidenum">
              <a:rPr kumimoji="0" lang="en-US" sz="1200" b="0" i="0" u="none" strike="noStrike" kern="1200" cap="none" spc="100" normalizeH="0" baseline="0" noProof="0" smtClean="0">
                <a:ln>
                  <a:noFill/>
                </a:ln>
                <a:solidFill>
                  <a:schemeClr val="bg2">
                    <a:lumMod val="50000"/>
                  </a:schemeClr>
                </a:solidFill>
                <a:effectLst>
                  <a:outerShdw blurRad="38100" dist="38100" dir="2700000" algn="tl">
                    <a:srgbClr val="000000">
                      <a:alpha val="43137"/>
                    </a:srgbClr>
                  </a:outerShdw>
                </a:effectLst>
                <a:uLnTx/>
                <a:uFillTx/>
                <a:latin typeface="Tenorite "/>
                <a:ea typeface="+mn-ea"/>
                <a:cs typeface="+mn-cs"/>
              </a:rPr>
              <a:pPr algn="r"/>
              <a:t>15</a:t>
            </a:fld>
            <a:endParaRPr lang="en-US" dirty="0">
              <a:solidFill>
                <a:schemeClr val="bg2">
                  <a:lumMod val="50000"/>
                </a:schemeClr>
              </a:solidFill>
            </a:endParaRPr>
          </a:p>
        </p:txBody>
      </p:sp>
      <p:sp>
        <p:nvSpPr>
          <p:cNvPr id="36" name="Text Placeholder 18">
            <a:extLst>
              <a:ext uri="{FF2B5EF4-FFF2-40B4-BE49-F238E27FC236}">
                <a16:creationId xmlns:a16="http://schemas.microsoft.com/office/drawing/2014/main" id="{AA9918D3-A601-192A-5D4F-C79E1B836E70}"/>
              </a:ext>
            </a:extLst>
          </p:cNvPr>
          <p:cNvSpPr txBox="1">
            <a:spLocks/>
          </p:cNvSpPr>
          <p:nvPr/>
        </p:nvSpPr>
        <p:spPr>
          <a:xfrm>
            <a:off x="6939053" y="2024190"/>
            <a:ext cx="4765264" cy="1449557"/>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alibri" panose="020F0502020204030204" pitchFamily="34" charset="0"/>
                <a:ea typeface="Calibri" panose="020F0502020204030204" pitchFamily="34" charset="0"/>
                <a:cs typeface="Times New Roman" panose="02020603050405020304" pitchFamily="18" charset="0"/>
              </a:rPr>
              <a:t>Show </a:t>
            </a:r>
            <a:r>
              <a:rPr lang="en-US" sz="1400" dirty="0">
                <a:effectLst/>
                <a:latin typeface="Calibri" panose="020F0502020204030204" pitchFamily="34" charset="0"/>
                <a:ea typeface="Calibri" panose="020F0502020204030204" pitchFamily="34" charset="0"/>
                <a:cs typeface="Times New Roman" panose="02020603050405020304" pitchFamily="18" charset="0"/>
              </a:rPr>
              <a:t>the best overall graduation rates in their schools for the analyzed years. </a:t>
            </a:r>
            <a:r>
              <a:rPr lang="en-US" sz="1400" dirty="0"/>
              <a:t>The middle 50% of Austin schools have a graduation rate between 92.1 and 97.5. The middle 50% of Denver schools have a graduation rate between 76.2 and 91.2.</a:t>
            </a:r>
          </a:p>
        </p:txBody>
      </p:sp>
      <p:sp>
        <p:nvSpPr>
          <p:cNvPr id="41" name="Text Placeholder 9">
            <a:extLst>
              <a:ext uri="{FF2B5EF4-FFF2-40B4-BE49-F238E27FC236}">
                <a16:creationId xmlns:a16="http://schemas.microsoft.com/office/drawing/2014/main" id="{AAE7F40F-088B-5424-E97D-81C2DE95F33C}"/>
              </a:ext>
            </a:extLst>
          </p:cNvPr>
          <p:cNvSpPr txBox="1">
            <a:spLocks/>
          </p:cNvSpPr>
          <p:nvPr/>
        </p:nvSpPr>
        <p:spPr>
          <a:xfrm>
            <a:off x="6939054" y="3681808"/>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San Francisco</a:t>
            </a:r>
          </a:p>
        </p:txBody>
      </p:sp>
      <p:sp>
        <p:nvSpPr>
          <p:cNvPr id="42" name="Text Placeholder 18">
            <a:extLst>
              <a:ext uri="{FF2B5EF4-FFF2-40B4-BE49-F238E27FC236}">
                <a16:creationId xmlns:a16="http://schemas.microsoft.com/office/drawing/2014/main" id="{E16CB454-5833-D82C-74A4-D815286F023F}"/>
              </a:ext>
            </a:extLst>
          </p:cNvPr>
          <p:cNvSpPr txBox="1">
            <a:spLocks/>
          </p:cNvSpPr>
          <p:nvPr/>
        </p:nvSpPr>
        <p:spPr>
          <a:xfrm>
            <a:off x="6939055" y="4005185"/>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 the greatest improvement in graduation rate percentage over the 3 years analyzed compared to the other cities.</a:t>
            </a:r>
            <a:r>
              <a:rPr lang="en-US" sz="1500" dirty="0">
                <a:effectLst/>
              </a:rPr>
              <a:t> </a:t>
            </a:r>
            <a:endParaRPr lang="en-US" sz="1500" dirty="0"/>
          </a:p>
        </p:txBody>
      </p:sp>
      <p:sp>
        <p:nvSpPr>
          <p:cNvPr id="45" name="Text Placeholder 9">
            <a:extLst>
              <a:ext uri="{FF2B5EF4-FFF2-40B4-BE49-F238E27FC236}">
                <a16:creationId xmlns:a16="http://schemas.microsoft.com/office/drawing/2014/main" id="{9D92F6F7-B22B-53F9-DC6D-C2A8F13E2484}"/>
              </a:ext>
            </a:extLst>
          </p:cNvPr>
          <p:cNvSpPr txBox="1">
            <a:spLocks/>
          </p:cNvSpPr>
          <p:nvPr/>
        </p:nvSpPr>
        <p:spPr>
          <a:xfrm>
            <a:off x="6947148" y="5089014"/>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Chicago, Denver</a:t>
            </a:r>
          </a:p>
        </p:txBody>
      </p:sp>
      <p:sp>
        <p:nvSpPr>
          <p:cNvPr id="46" name="Text Placeholder 18">
            <a:extLst>
              <a:ext uri="{FF2B5EF4-FFF2-40B4-BE49-F238E27FC236}">
                <a16:creationId xmlns:a16="http://schemas.microsoft.com/office/drawing/2014/main" id="{8812D6D5-8168-7DA6-4A09-4066663B6E02}"/>
              </a:ext>
            </a:extLst>
          </p:cNvPr>
          <p:cNvSpPr txBox="1">
            <a:spLocks/>
          </p:cNvSpPr>
          <p:nvPr/>
        </p:nvSpPr>
        <p:spPr>
          <a:xfrm>
            <a:off x="6939055" y="5516596"/>
            <a:ext cx="4765264" cy="734946"/>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 a decrease in graduation rate from the 2020 to 2021 school years.</a:t>
            </a:r>
            <a:endParaRPr lang="en-US" sz="1500" dirty="0"/>
          </a:p>
        </p:txBody>
      </p:sp>
      <p:pic>
        <p:nvPicPr>
          <p:cNvPr id="2" name="Picture 1">
            <a:extLst>
              <a:ext uri="{FF2B5EF4-FFF2-40B4-BE49-F238E27FC236}">
                <a16:creationId xmlns:a16="http://schemas.microsoft.com/office/drawing/2014/main" id="{F1AFAC51-0C5F-FAA6-2F16-C42770D057D0}"/>
              </a:ext>
            </a:extLst>
          </p:cNvPr>
          <p:cNvPicPr>
            <a:picLocks noChangeAspect="1"/>
          </p:cNvPicPr>
          <p:nvPr/>
        </p:nvPicPr>
        <p:blipFill rotWithShape="1">
          <a:blip r:embed="rId10"/>
          <a:srcRect l="3525"/>
          <a:stretch/>
        </p:blipFill>
        <p:spPr>
          <a:xfrm>
            <a:off x="0" y="4546271"/>
            <a:ext cx="6548582" cy="1337798"/>
          </a:xfrm>
          <a:prstGeom prst="rect">
            <a:avLst/>
          </a:prstGeom>
        </p:spPr>
      </p:pic>
      <p:pic>
        <p:nvPicPr>
          <p:cNvPr id="5" name="Picture 4" descr="A graph of different colored bars&#10;&#10;Description automatically generated">
            <a:extLst>
              <a:ext uri="{FF2B5EF4-FFF2-40B4-BE49-F238E27FC236}">
                <a16:creationId xmlns:a16="http://schemas.microsoft.com/office/drawing/2014/main" id="{A1A55E6E-81FD-7911-A002-BA58D39BE536}"/>
              </a:ext>
            </a:extLst>
          </p:cNvPr>
          <p:cNvPicPr>
            <a:picLocks noChangeAspect="1"/>
          </p:cNvPicPr>
          <p:nvPr/>
        </p:nvPicPr>
        <p:blipFill>
          <a:blip r:embed="rId11"/>
          <a:stretch>
            <a:fillRect/>
          </a:stretch>
        </p:blipFill>
        <p:spPr>
          <a:xfrm>
            <a:off x="91710" y="1128313"/>
            <a:ext cx="6250630" cy="3093489"/>
          </a:xfrm>
          <a:prstGeom prst="rect">
            <a:avLst/>
          </a:prstGeom>
        </p:spPr>
      </p:pic>
    </p:spTree>
    <p:extLst>
      <p:ext uri="{BB962C8B-B14F-4D97-AF65-F5344CB8AC3E}">
        <p14:creationId xmlns:p14="http://schemas.microsoft.com/office/powerpoint/2010/main" val="1094308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657459" y="167266"/>
            <a:ext cx="5328458" cy="640698"/>
          </a:xfrm>
          <a:ln>
            <a:noFill/>
          </a:ln>
        </p:spPr>
        <p:txBody>
          <a:bodyPr/>
          <a:lstStyle/>
          <a:p>
            <a:r>
              <a:rPr lang="en-US" dirty="0"/>
              <a:t>Analysis of crime in cities</a:t>
            </a:r>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0" y="0"/>
            <a:ext cx="6434051" cy="6858000"/>
          </a:xfrm>
        </p:spPr>
      </p:pic>
      <p:sp>
        <p:nvSpPr>
          <p:cNvPr id="21" name="Text Placeholder 18">
            <a:extLst>
              <a:ext uri="{FF2B5EF4-FFF2-40B4-BE49-F238E27FC236}">
                <a16:creationId xmlns:a16="http://schemas.microsoft.com/office/drawing/2014/main" id="{BF8DBD7A-9F23-B619-CA63-8F7B9E80F31D}"/>
              </a:ext>
            </a:extLst>
          </p:cNvPr>
          <p:cNvSpPr txBox="1">
            <a:spLocks/>
          </p:cNvSpPr>
          <p:nvPr/>
        </p:nvSpPr>
        <p:spPr>
          <a:xfrm>
            <a:off x="6939056" y="807964"/>
            <a:ext cx="4765264" cy="640699"/>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accent2"/>
                </a:solidFill>
              </a:rPr>
              <a:t>Sources: </a:t>
            </a:r>
            <a:r>
              <a:rPr lang="en-US" sz="1400" dirty="0">
                <a:effectLst/>
                <a:hlinkClick r:id="rId4"/>
              </a:rPr>
              <a:t>Austin</a:t>
            </a:r>
            <a:r>
              <a:rPr lang="en-US" sz="1400" dirty="0"/>
              <a:t>, </a:t>
            </a:r>
            <a:r>
              <a:rPr lang="en-US" sz="1400" dirty="0">
                <a:effectLst/>
                <a:hlinkClick r:id="rId5"/>
              </a:rPr>
              <a:t>Chicago</a:t>
            </a:r>
            <a:r>
              <a:rPr lang="en-US" sz="1400" dirty="0"/>
              <a:t>, </a:t>
            </a:r>
            <a:r>
              <a:rPr lang="en-US" sz="1400" dirty="0">
                <a:effectLst/>
                <a:hlinkClick r:id="rId6"/>
              </a:rPr>
              <a:t>Denver</a:t>
            </a:r>
            <a:r>
              <a:rPr lang="en-US" sz="1400" dirty="0"/>
              <a:t>, </a:t>
            </a:r>
            <a:r>
              <a:rPr lang="en-US" sz="1400" dirty="0">
                <a:effectLst/>
                <a:hlinkClick r:id="rId7"/>
              </a:rPr>
              <a:t>Memphis</a:t>
            </a:r>
            <a:r>
              <a:rPr lang="en-US" sz="1400" dirty="0">
                <a:effectLst/>
              </a:rPr>
              <a:t>, </a:t>
            </a:r>
            <a:r>
              <a:rPr lang="en-US" sz="1400" dirty="0">
                <a:effectLst/>
                <a:hlinkClick r:id="rId8"/>
              </a:rPr>
              <a:t>New York City</a:t>
            </a:r>
            <a:r>
              <a:rPr lang="en-US" sz="1400" dirty="0"/>
              <a:t>, </a:t>
            </a:r>
            <a:r>
              <a:rPr lang="en-US" sz="1400" dirty="0">
                <a:effectLst/>
                <a:hlinkClick r:id="rId9"/>
              </a:rPr>
              <a:t>San Francisco</a:t>
            </a:r>
            <a:endParaRPr lang="en-US" sz="1400" dirty="0">
              <a:effectLst/>
            </a:endParaRPr>
          </a:p>
          <a:p>
            <a:r>
              <a:rPr lang="en-US" sz="1200" dirty="0">
                <a:solidFill>
                  <a:schemeClr val="accent2"/>
                </a:solidFill>
              </a:rPr>
              <a:t> </a:t>
            </a:r>
          </a:p>
        </p:txBody>
      </p:sp>
      <p:sp>
        <p:nvSpPr>
          <p:cNvPr id="29" name="Text Placeholder 9">
            <a:extLst>
              <a:ext uri="{FF2B5EF4-FFF2-40B4-BE49-F238E27FC236}">
                <a16:creationId xmlns:a16="http://schemas.microsoft.com/office/drawing/2014/main" id="{080A02FD-F45F-B7D1-8ECE-C09D9ABF463A}"/>
              </a:ext>
            </a:extLst>
          </p:cNvPr>
          <p:cNvSpPr txBox="1">
            <a:spLocks/>
          </p:cNvSpPr>
          <p:nvPr/>
        </p:nvSpPr>
        <p:spPr>
          <a:xfrm>
            <a:off x="6939053" y="1631426"/>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Denver, Austin</a:t>
            </a:r>
          </a:p>
        </p:txBody>
      </p:sp>
      <p:sp>
        <p:nvSpPr>
          <p:cNvPr id="31" name="TextBox 30">
            <a:extLst>
              <a:ext uri="{FF2B5EF4-FFF2-40B4-BE49-F238E27FC236}">
                <a16:creationId xmlns:a16="http://schemas.microsoft.com/office/drawing/2014/main" id="{1C7E7CE3-D511-3753-8FAC-BA3C8C481EB8}"/>
              </a:ext>
            </a:extLst>
          </p:cNvPr>
          <p:cNvSpPr txBox="1"/>
          <p:nvPr/>
        </p:nvSpPr>
        <p:spPr>
          <a:xfrm>
            <a:off x="8579933" y="6413735"/>
            <a:ext cx="2518646" cy="276999"/>
          </a:xfrm>
          <a:prstGeom prst="rect">
            <a:avLst/>
          </a:prstGeom>
          <a:noFill/>
        </p:spPr>
        <p:txBody>
          <a:bodyPr wrap="square">
            <a:spAutoFit/>
          </a:bodyPr>
          <a:lstStyle/>
          <a:p>
            <a:pPr algn="r"/>
            <a:fld id="{EA87306C-81BA-4795-A5CA-9392456A8C1E}" type="slidenum">
              <a:rPr kumimoji="0" lang="en-US" sz="1200" b="0" i="0" u="none" strike="noStrike" kern="1200" cap="none" spc="100" normalizeH="0" baseline="0" noProof="0" smtClean="0">
                <a:ln>
                  <a:noFill/>
                </a:ln>
                <a:solidFill>
                  <a:schemeClr val="bg2">
                    <a:lumMod val="50000"/>
                  </a:schemeClr>
                </a:solidFill>
                <a:effectLst>
                  <a:outerShdw blurRad="38100" dist="38100" dir="2700000" algn="tl">
                    <a:srgbClr val="000000">
                      <a:alpha val="43137"/>
                    </a:srgbClr>
                  </a:outerShdw>
                </a:effectLst>
                <a:uLnTx/>
                <a:uFillTx/>
                <a:latin typeface="Tenorite "/>
                <a:ea typeface="+mn-ea"/>
                <a:cs typeface="+mn-cs"/>
              </a:rPr>
              <a:pPr algn="r"/>
              <a:t>16</a:t>
            </a:fld>
            <a:endParaRPr lang="en-US" dirty="0">
              <a:solidFill>
                <a:schemeClr val="bg2">
                  <a:lumMod val="50000"/>
                </a:schemeClr>
              </a:solidFill>
            </a:endParaRPr>
          </a:p>
        </p:txBody>
      </p:sp>
      <p:sp>
        <p:nvSpPr>
          <p:cNvPr id="36" name="Text Placeholder 18">
            <a:extLst>
              <a:ext uri="{FF2B5EF4-FFF2-40B4-BE49-F238E27FC236}">
                <a16:creationId xmlns:a16="http://schemas.microsoft.com/office/drawing/2014/main" id="{AA9918D3-A601-192A-5D4F-C79E1B836E70}"/>
              </a:ext>
            </a:extLst>
          </p:cNvPr>
          <p:cNvSpPr txBox="1">
            <a:spLocks/>
          </p:cNvSpPr>
          <p:nvPr/>
        </p:nvSpPr>
        <p:spPr>
          <a:xfrm>
            <a:off x="6939053" y="2024190"/>
            <a:ext cx="4765264" cy="1449557"/>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alibri" panose="020F0502020204030204" pitchFamily="34" charset="0"/>
                <a:ea typeface="Calibri" panose="020F0502020204030204" pitchFamily="34" charset="0"/>
                <a:cs typeface="Times New Roman" panose="02020603050405020304" pitchFamily="18" charset="0"/>
              </a:rPr>
              <a:t>The two lowest in terms of overall amount of crime. Denver, however, is showing an increase in the amount of crime over the years, whereas Austin is decreasing. </a:t>
            </a:r>
            <a:endParaRPr lang="en-US" sz="1400" dirty="0"/>
          </a:p>
        </p:txBody>
      </p:sp>
      <p:sp>
        <p:nvSpPr>
          <p:cNvPr id="41" name="Text Placeholder 9">
            <a:extLst>
              <a:ext uri="{FF2B5EF4-FFF2-40B4-BE49-F238E27FC236}">
                <a16:creationId xmlns:a16="http://schemas.microsoft.com/office/drawing/2014/main" id="{AAE7F40F-088B-5424-E97D-81C2DE95F33C}"/>
              </a:ext>
            </a:extLst>
          </p:cNvPr>
          <p:cNvSpPr txBox="1">
            <a:spLocks/>
          </p:cNvSpPr>
          <p:nvPr/>
        </p:nvSpPr>
        <p:spPr>
          <a:xfrm>
            <a:off x="6939054" y="3681808"/>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Memphis, San Francisco</a:t>
            </a:r>
          </a:p>
        </p:txBody>
      </p:sp>
      <p:sp>
        <p:nvSpPr>
          <p:cNvPr id="42" name="Text Placeholder 18">
            <a:extLst>
              <a:ext uri="{FF2B5EF4-FFF2-40B4-BE49-F238E27FC236}">
                <a16:creationId xmlns:a16="http://schemas.microsoft.com/office/drawing/2014/main" id="{E16CB454-5833-D82C-74A4-D815286F023F}"/>
              </a:ext>
            </a:extLst>
          </p:cNvPr>
          <p:cNvSpPr txBox="1">
            <a:spLocks/>
          </p:cNvSpPr>
          <p:nvPr/>
        </p:nvSpPr>
        <p:spPr>
          <a:xfrm>
            <a:off x="6939055" y="4005185"/>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Both cities are more in the middle when it comes to crime, but both show increases to crime more steeply.</a:t>
            </a:r>
            <a:endParaRPr lang="en-US" sz="1500" dirty="0"/>
          </a:p>
        </p:txBody>
      </p:sp>
      <p:sp>
        <p:nvSpPr>
          <p:cNvPr id="45" name="Text Placeholder 9">
            <a:extLst>
              <a:ext uri="{FF2B5EF4-FFF2-40B4-BE49-F238E27FC236}">
                <a16:creationId xmlns:a16="http://schemas.microsoft.com/office/drawing/2014/main" id="{9D92F6F7-B22B-53F9-DC6D-C2A8F13E2484}"/>
              </a:ext>
            </a:extLst>
          </p:cNvPr>
          <p:cNvSpPr txBox="1">
            <a:spLocks/>
          </p:cNvSpPr>
          <p:nvPr/>
        </p:nvSpPr>
        <p:spPr>
          <a:xfrm>
            <a:off x="6947148" y="5089014"/>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Chicago, New York City</a:t>
            </a:r>
          </a:p>
        </p:txBody>
      </p:sp>
      <p:sp>
        <p:nvSpPr>
          <p:cNvPr id="46" name="Text Placeholder 18">
            <a:extLst>
              <a:ext uri="{FF2B5EF4-FFF2-40B4-BE49-F238E27FC236}">
                <a16:creationId xmlns:a16="http://schemas.microsoft.com/office/drawing/2014/main" id="{8812D6D5-8168-7DA6-4A09-4066663B6E02}"/>
              </a:ext>
            </a:extLst>
          </p:cNvPr>
          <p:cNvSpPr txBox="1">
            <a:spLocks/>
          </p:cNvSpPr>
          <p:nvPr/>
        </p:nvSpPr>
        <p:spPr>
          <a:xfrm>
            <a:off x="6939055" y="5516596"/>
            <a:ext cx="4765264" cy="734946"/>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The highest amount of crime of all cities. Both show incredible amounts and increases between years.</a:t>
            </a:r>
            <a:endParaRPr lang="en-US" sz="1500" dirty="0"/>
          </a:p>
        </p:txBody>
      </p:sp>
      <p:pic>
        <p:nvPicPr>
          <p:cNvPr id="6" name="Picture 5" descr="A graph of a number of bars&#10;&#10;Description automatically generated with medium confidence">
            <a:extLst>
              <a:ext uri="{FF2B5EF4-FFF2-40B4-BE49-F238E27FC236}">
                <a16:creationId xmlns:a16="http://schemas.microsoft.com/office/drawing/2014/main" id="{B0C1CDF7-C309-237F-CD5C-05BE836251CA}"/>
              </a:ext>
            </a:extLst>
          </p:cNvPr>
          <p:cNvPicPr>
            <a:picLocks noChangeAspect="1"/>
          </p:cNvPicPr>
          <p:nvPr/>
        </p:nvPicPr>
        <p:blipFill>
          <a:blip r:embed="rId10"/>
          <a:stretch>
            <a:fillRect/>
          </a:stretch>
        </p:blipFill>
        <p:spPr>
          <a:xfrm>
            <a:off x="206083" y="338774"/>
            <a:ext cx="5618053" cy="3370832"/>
          </a:xfrm>
          <a:prstGeom prst="rect">
            <a:avLst/>
          </a:prstGeom>
        </p:spPr>
      </p:pic>
      <p:pic>
        <p:nvPicPr>
          <p:cNvPr id="8" name="Picture 7" descr="A graph showing a number of lines&#10;&#10;Description automatically generated with medium confidence">
            <a:extLst>
              <a:ext uri="{FF2B5EF4-FFF2-40B4-BE49-F238E27FC236}">
                <a16:creationId xmlns:a16="http://schemas.microsoft.com/office/drawing/2014/main" id="{CAA88792-7E00-3D6C-01F4-C0093FBBFCBF}"/>
              </a:ext>
            </a:extLst>
          </p:cNvPr>
          <p:cNvPicPr>
            <a:picLocks noChangeAspect="1"/>
          </p:cNvPicPr>
          <p:nvPr/>
        </p:nvPicPr>
        <p:blipFill>
          <a:blip r:embed="rId11"/>
          <a:stretch>
            <a:fillRect/>
          </a:stretch>
        </p:blipFill>
        <p:spPr>
          <a:xfrm>
            <a:off x="602994" y="3976775"/>
            <a:ext cx="4961561" cy="2581662"/>
          </a:xfrm>
          <a:prstGeom prst="rect">
            <a:avLst/>
          </a:prstGeom>
        </p:spPr>
      </p:pic>
    </p:spTree>
    <p:extLst>
      <p:ext uri="{BB962C8B-B14F-4D97-AF65-F5344CB8AC3E}">
        <p14:creationId xmlns:p14="http://schemas.microsoft.com/office/powerpoint/2010/main" val="273433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2054316"/>
            <a:ext cx="4547655" cy="260291"/>
          </a:xfrm>
        </p:spPr>
        <p:txBody>
          <a:bodyPr/>
          <a:lstStyle/>
          <a:p>
            <a:pPr algn="l"/>
            <a:r>
              <a:rPr lang="en-US" sz="1600" b="1" dirty="0"/>
              <a:t>Denver, Colorado</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338962"/>
            <a:ext cx="4554746" cy="1089299"/>
          </a:xfrm>
        </p:spPr>
        <p:txBody>
          <a:bodyPr anchor="t" anchorCtr="0"/>
          <a:lstStyle/>
          <a:p>
            <a:r>
              <a:rPr lang="en-US" b="1" dirty="0"/>
              <a:t>Has the best overall job trend helping attract more people to the area compared to other target cities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Job market trends</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a:t>
            </a:r>
            <a:r>
              <a:rPr lang="en-US" dirty="0">
                <a:hlinkClick r:id="rId3"/>
              </a:rPr>
              <a:t>U.S. Bureau of Labor Statistics</a:t>
            </a:r>
            <a:endParaRPr lang="en-US" dirty="0"/>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486" y="4787686"/>
            <a:ext cx="4554748" cy="284647"/>
          </a:xfrm>
        </p:spPr>
        <p:txBody>
          <a:bodyPr/>
          <a:lstStyle/>
          <a:p>
            <a:pPr algn="l"/>
            <a:r>
              <a:rPr lang="en-US" sz="1600" dirty="0"/>
              <a:t>San Francisco, (Austin,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487" y="5072332"/>
            <a:ext cx="4554747" cy="1074775"/>
          </a:xfrm>
        </p:spPr>
        <p:txBody>
          <a:bodyPr anchor="t" anchorCtr="0"/>
          <a:lstStyle/>
          <a:p>
            <a:r>
              <a:rPr lang="en-US" dirty="0"/>
              <a:t>Have the lowest unemployment rates of the target cities.</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428263"/>
            <a:ext cx="4554747" cy="264024"/>
          </a:xfrm>
        </p:spPr>
        <p:txBody>
          <a:bodyPr/>
          <a:lstStyle/>
          <a:p>
            <a:pPr algn="l"/>
            <a:r>
              <a:rPr lang="en-US" sz="1600" dirty="0"/>
              <a:t>Colorado, Tennessee, Texas</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712910"/>
            <a:ext cx="4554746" cy="1074776"/>
          </a:xfrm>
        </p:spPr>
        <p:txBody>
          <a:bodyPr anchor="t" anchorCtr="0"/>
          <a:lstStyle/>
          <a:p>
            <a:r>
              <a:rPr lang="en-US" dirty="0"/>
              <a:t>Have the highest job opening rate trends of the target states.</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5434641" y="0"/>
            <a:ext cx="6757357"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17</a:t>
            </a:fld>
            <a:endParaRPr lang="en-US" dirty="0"/>
          </a:p>
        </p:txBody>
      </p:sp>
      <p:pic>
        <p:nvPicPr>
          <p:cNvPr id="11" name="Picture 10" descr="A graph of different colored dots&#10;&#10;Description automatically generated">
            <a:extLst>
              <a:ext uri="{FF2B5EF4-FFF2-40B4-BE49-F238E27FC236}">
                <a16:creationId xmlns:a16="http://schemas.microsoft.com/office/drawing/2014/main" id="{34153707-3812-9DE0-B40D-4BBDD4EBDFB4}"/>
              </a:ext>
            </a:extLst>
          </p:cNvPr>
          <p:cNvPicPr>
            <a:picLocks noChangeAspect="1"/>
          </p:cNvPicPr>
          <p:nvPr/>
        </p:nvPicPr>
        <p:blipFill>
          <a:blip r:embed="rId5"/>
          <a:stretch>
            <a:fillRect/>
          </a:stretch>
        </p:blipFill>
        <p:spPr>
          <a:xfrm>
            <a:off x="5898037" y="221457"/>
            <a:ext cx="6095998" cy="3047999"/>
          </a:xfrm>
          <a:prstGeom prst="rect">
            <a:avLst/>
          </a:prstGeom>
        </p:spPr>
      </p:pic>
      <p:pic>
        <p:nvPicPr>
          <p:cNvPr id="13" name="Picture 12" descr="A graph of different colored lines&#10;&#10;Description automatically generated">
            <a:extLst>
              <a:ext uri="{FF2B5EF4-FFF2-40B4-BE49-F238E27FC236}">
                <a16:creationId xmlns:a16="http://schemas.microsoft.com/office/drawing/2014/main" id="{0FDDD260-E1E5-6713-32AB-720D42720CEF}"/>
              </a:ext>
            </a:extLst>
          </p:cNvPr>
          <p:cNvPicPr>
            <a:picLocks noChangeAspect="1"/>
          </p:cNvPicPr>
          <p:nvPr/>
        </p:nvPicPr>
        <p:blipFill>
          <a:blip r:embed="rId6"/>
          <a:stretch>
            <a:fillRect/>
          </a:stretch>
        </p:blipFill>
        <p:spPr>
          <a:xfrm>
            <a:off x="5898037" y="3406009"/>
            <a:ext cx="6095998" cy="3047999"/>
          </a:xfrm>
          <a:prstGeom prst="rect">
            <a:avLst/>
          </a:prstGeom>
        </p:spPr>
      </p:pic>
    </p:spTree>
    <p:extLst>
      <p:ext uri="{BB962C8B-B14F-4D97-AF65-F5344CB8AC3E}">
        <p14:creationId xmlns:p14="http://schemas.microsoft.com/office/powerpoint/2010/main" val="473365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434641" y="0"/>
            <a:ext cx="6757357" cy="6858000"/>
          </a:xfrm>
        </p:spPr>
      </p:pic>
      <p:pic>
        <p:nvPicPr>
          <p:cNvPr id="11" name="Picture 10">
            <a:extLst>
              <a:ext uri="{FF2B5EF4-FFF2-40B4-BE49-F238E27FC236}">
                <a16:creationId xmlns:a16="http://schemas.microsoft.com/office/drawing/2014/main" id="{5C82870D-B707-2C4E-1EEB-13FB09C20C33}"/>
              </a:ext>
            </a:extLst>
          </p:cNvPr>
          <p:cNvPicPr>
            <a:picLocks noChangeAspect="1"/>
          </p:cNvPicPr>
          <p:nvPr/>
        </p:nvPicPr>
        <p:blipFill>
          <a:blip r:embed="rId4"/>
          <a:stretch>
            <a:fillRect/>
          </a:stretch>
        </p:blipFill>
        <p:spPr>
          <a:xfrm>
            <a:off x="5995615" y="3157643"/>
            <a:ext cx="5635407" cy="3341465"/>
          </a:xfrm>
          <a:prstGeom prst="rect">
            <a:avLst/>
          </a:prstGeom>
        </p:spPr>
      </p:pic>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1838007"/>
            <a:ext cx="4547655" cy="260291"/>
          </a:xfrm>
        </p:spPr>
        <p:txBody>
          <a:bodyPr/>
          <a:lstStyle/>
          <a:p>
            <a:pPr algn="l"/>
            <a:r>
              <a:rPr lang="en-US" sz="1600" b="1" dirty="0"/>
              <a:t>San Francisco </a:t>
            </a:r>
            <a:r>
              <a:rPr lang="en-US" sz="1400" b="1" dirty="0"/>
              <a:t>    (Chicago, Denver)</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122653"/>
            <a:ext cx="4554746" cy="1089299"/>
          </a:xfrm>
        </p:spPr>
        <p:txBody>
          <a:bodyPr anchor="t" anchorCtr="0"/>
          <a:lstStyle/>
          <a:p>
            <a:r>
              <a:rPr lang="en-US" b="1" dirty="0"/>
              <a:t>Considering rental pricing, mortgage, and home value growth, San Francisco is the most well-rounded performer out of the target cities.</a:t>
            </a:r>
          </a:p>
          <a:p>
            <a:r>
              <a:rPr lang="en-US" dirty="0"/>
              <a:t>Chicago and Denver are runner ups.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Profitability Growth</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a:t>
            </a:r>
            <a:r>
              <a:rPr lang="en-US" dirty="0">
                <a:hlinkClick r:id="rId5"/>
              </a:rPr>
              <a:t>Census Python API</a:t>
            </a:r>
            <a:endParaRPr lang="en-US" dirty="0"/>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270" y="4327974"/>
            <a:ext cx="4554748" cy="284647"/>
          </a:xfrm>
        </p:spPr>
        <p:txBody>
          <a:bodyPr/>
          <a:lstStyle/>
          <a:p>
            <a:pPr algn="l"/>
            <a:r>
              <a:rPr lang="en-US" sz="1600" dirty="0"/>
              <a:t>New York, San Francisco,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271" y="4612620"/>
            <a:ext cx="4554747" cy="851997"/>
          </a:xfrm>
        </p:spPr>
        <p:txBody>
          <a:bodyPr anchor="t" anchorCtr="0"/>
          <a:lstStyle/>
          <a:p>
            <a:r>
              <a:rPr lang="en-US" dirty="0"/>
              <a:t>Show rental costs outpacing mortgage costs more than others with New York being the strongest.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211954"/>
            <a:ext cx="4554747" cy="264024"/>
          </a:xfrm>
        </p:spPr>
        <p:txBody>
          <a:bodyPr/>
          <a:lstStyle/>
          <a:p>
            <a:pPr algn="l"/>
            <a:r>
              <a:rPr lang="en-US" sz="1600" dirty="0"/>
              <a:t>Chicago, San Francisco</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496601"/>
            <a:ext cx="4554746" cy="810750"/>
          </a:xfrm>
        </p:spPr>
        <p:txBody>
          <a:bodyPr anchor="t" anchorCtr="0"/>
          <a:lstStyle/>
          <a:p>
            <a:r>
              <a:rPr lang="en-US" dirty="0"/>
              <a:t>Show the most growth in rental prices with Austin and Denver in the next grouping.</a:t>
            </a:r>
          </a:p>
        </p:txBody>
      </p:sp>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18</a:t>
            </a:fld>
            <a:endParaRPr lang="en-US" dirty="0"/>
          </a:p>
        </p:txBody>
      </p:sp>
      <p:pic>
        <p:nvPicPr>
          <p:cNvPr id="2" name="Picture 1" descr="A graph of a bar chart&#10;&#10;Description automatically generated">
            <a:extLst>
              <a:ext uri="{FF2B5EF4-FFF2-40B4-BE49-F238E27FC236}">
                <a16:creationId xmlns:a16="http://schemas.microsoft.com/office/drawing/2014/main" id="{225526C8-4CD9-1B5E-794A-BAA121059378}"/>
              </a:ext>
            </a:extLst>
          </p:cNvPr>
          <p:cNvPicPr>
            <a:picLocks noChangeAspect="1"/>
          </p:cNvPicPr>
          <p:nvPr/>
        </p:nvPicPr>
        <p:blipFill>
          <a:blip r:embed="rId6"/>
          <a:stretch>
            <a:fillRect/>
          </a:stretch>
        </p:blipFill>
        <p:spPr>
          <a:xfrm>
            <a:off x="5849265" y="136525"/>
            <a:ext cx="5928106" cy="2964053"/>
          </a:xfrm>
          <a:prstGeom prst="rect">
            <a:avLst/>
          </a:prstGeom>
        </p:spPr>
      </p:pic>
      <p:sp>
        <p:nvSpPr>
          <p:cNvPr id="6" name="Text Placeholder 65">
            <a:extLst>
              <a:ext uri="{FF2B5EF4-FFF2-40B4-BE49-F238E27FC236}">
                <a16:creationId xmlns:a16="http://schemas.microsoft.com/office/drawing/2014/main" id="{89DC013F-2C3A-AC05-B667-4DCF32324349}"/>
              </a:ext>
            </a:extLst>
          </p:cNvPr>
          <p:cNvSpPr txBox="1">
            <a:spLocks/>
          </p:cNvSpPr>
          <p:nvPr/>
        </p:nvSpPr>
        <p:spPr>
          <a:xfrm>
            <a:off x="674392" y="5467581"/>
            <a:ext cx="4554748" cy="284647"/>
          </a:xfrm>
          <a:prstGeom prst="rect">
            <a:avLst/>
          </a:prstGeom>
          <a:ln w="28575">
            <a:solidFill>
              <a:schemeClr val="accent5">
                <a:lumMod val="50000"/>
              </a:schemeClr>
            </a:solidFill>
          </a:ln>
        </p:spPr>
        <p:txBody>
          <a:bodyPr lIns="182880" rIns="182880" anchor="ctr"/>
          <a:lstStyle>
            <a:lvl1pPr marL="0" indent="0" algn="ctr" defTabSz="914400" rtl="0" eaLnBrk="1" latinLnBrk="0" hangingPunct="1">
              <a:lnSpc>
                <a:spcPct val="100000"/>
              </a:lnSpc>
              <a:spcBef>
                <a:spcPts val="1000"/>
              </a:spcBef>
              <a:buFont typeface="Arial" panose="020B0604020202020204" pitchFamily="34" charset="0"/>
              <a:buNone/>
              <a:defRPr sz="2000" kern="1200" cap="all" spc="2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dirty="0"/>
              <a:t>Austin, Chicago</a:t>
            </a:r>
          </a:p>
        </p:txBody>
      </p:sp>
      <p:sp>
        <p:nvSpPr>
          <p:cNvPr id="7" name="Text Placeholder 81">
            <a:extLst>
              <a:ext uri="{FF2B5EF4-FFF2-40B4-BE49-F238E27FC236}">
                <a16:creationId xmlns:a16="http://schemas.microsoft.com/office/drawing/2014/main" id="{85ECD4D0-9259-C212-EC26-30635C3A0479}"/>
              </a:ext>
            </a:extLst>
          </p:cNvPr>
          <p:cNvSpPr txBox="1">
            <a:spLocks/>
          </p:cNvSpPr>
          <p:nvPr/>
        </p:nvSpPr>
        <p:spPr>
          <a:xfrm>
            <a:off x="674393" y="5752227"/>
            <a:ext cx="4554747" cy="851997"/>
          </a:xfrm>
          <a:prstGeom prst="rect">
            <a:avLst/>
          </a:prstGeom>
        </p:spPr>
        <p:txBody>
          <a:bodyPr anchor="t" anchorCtr="0"/>
          <a:lstStyle>
            <a:lvl1pPr marL="0" indent="0" algn="l" defTabSz="914400" rtl="0" eaLnBrk="1" latinLnBrk="0" hangingPunct="1">
              <a:lnSpc>
                <a:spcPct val="100000"/>
              </a:lnSpc>
              <a:spcBef>
                <a:spcPts val="0"/>
              </a:spcBef>
              <a:buFont typeface="Arial" panose="020B0604020202020204" pitchFamily="34" charset="0"/>
              <a:buNone/>
              <a:defRPr sz="1600" kern="1200" cap="none"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Show the most growth in home value with Memphis &amp; San Francisco in the next highest grouping.</a:t>
            </a:r>
          </a:p>
        </p:txBody>
      </p:sp>
      <p:cxnSp>
        <p:nvCxnSpPr>
          <p:cNvPr id="9" name="Straight Arrow Connector 8">
            <a:extLst>
              <a:ext uri="{FF2B5EF4-FFF2-40B4-BE49-F238E27FC236}">
                <a16:creationId xmlns:a16="http://schemas.microsoft.com/office/drawing/2014/main" id="{DF9A3E09-EDC1-2D74-64ED-9FC4185B140C}"/>
              </a:ext>
            </a:extLst>
          </p:cNvPr>
          <p:cNvCxnSpPr/>
          <p:nvPr/>
        </p:nvCxnSpPr>
        <p:spPr>
          <a:xfrm>
            <a:off x="10138913" y="4739939"/>
            <a:ext cx="0" cy="60350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4AA09-B4AC-B065-6985-2CBCB5203810}"/>
              </a:ext>
            </a:extLst>
          </p:cNvPr>
          <p:cNvCxnSpPr>
            <a:cxnSpLocks/>
          </p:cNvCxnSpPr>
          <p:nvPr/>
        </p:nvCxnSpPr>
        <p:spPr>
          <a:xfrm>
            <a:off x="10959490" y="4255931"/>
            <a:ext cx="0" cy="42062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31036A-0965-5EB4-B31F-94CC0EAD5F2C}"/>
              </a:ext>
            </a:extLst>
          </p:cNvPr>
          <p:cNvCxnSpPr>
            <a:cxnSpLocks/>
          </p:cNvCxnSpPr>
          <p:nvPr/>
        </p:nvCxnSpPr>
        <p:spPr>
          <a:xfrm>
            <a:off x="8514876" y="4894970"/>
            <a:ext cx="0" cy="41148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556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CF18-310E-1A3C-849F-95913E47BF49}"/>
              </a:ext>
            </a:extLst>
          </p:cNvPr>
          <p:cNvSpPr>
            <a:spLocks noGrp="1"/>
          </p:cNvSpPr>
          <p:nvPr>
            <p:ph type="title"/>
          </p:nvPr>
        </p:nvSpPr>
        <p:spPr>
          <a:xfrm>
            <a:off x="438427" y="95814"/>
            <a:ext cx="4108292" cy="1845127"/>
          </a:xfrm>
        </p:spPr>
        <p:txBody>
          <a:bodyPr/>
          <a:lstStyle/>
          <a:p>
            <a:r>
              <a:rPr lang="en-US" dirty="0"/>
              <a:t>Unemployment rates across the united states</a:t>
            </a:r>
          </a:p>
        </p:txBody>
      </p:sp>
      <p:sp>
        <p:nvSpPr>
          <p:cNvPr id="5" name="Text Placeholder 4">
            <a:extLst>
              <a:ext uri="{FF2B5EF4-FFF2-40B4-BE49-F238E27FC236}">
                <a16:creationId xmlns:a16="http://schemas.microsoft.com/office/drawing/2014/main" id="{E847107F-AD9C-5BD2-D744-52389AD4CC8C}"/>
              </a:ext>
            </a:extLst>
          </p:cNvPr>
          <p:cNvSpPr>
            <a:spLocks noGrp="1"/>
          </p:cNvSpPr>
          <p:nvPr>
            <p:ph type="body" sz="quarter" idx="16"/>
          </p:nvPr>
        </p:nvSpPr>
        <p:spPr>
          <a:xfrm>
            <a:off x="5631255" y="-1"/>
            <a:ext cx="6560745" cy="6858001"/>
          </a:xfrm>
        </p:spPr>
        <p:txBody>
          <a:bodyPr/>
          <a:lstStyle/>
          <a:p>
            <a:endParaRPr lang="en-US" dirty="0"/>
          </a:p>
        </p:txBody>
      </p:sp>
      <p:sp>
        <p:nvSpPr>
          <p:cNvPr id="7" name="Slide Number Placeholder 6">
            <a:extLst>
              <a:ext uri="{FF2B5EF4-FFF2-40B4-BE49-F238E27FC236}">
                <a16:creationId xmlns:a16="http://schemas.microsoft.com/office/drawing/2014/main" id="{0B961A8B-956D-2218-B9C1-4DDFA03FF622}"/>
              </a:ext>
            </a:extLst>
          </p:cNvPr>
          <p:cNvSpPr>
            <a:spLocks noGrp="1"/>
          </p:cNvSpPr>
          <p:nvPr>
            <p:ph type="sldNum" sz="quarter" idx="12"/>
          </p:nvPr>
        </p:nvSpPr>
        <p:spPr/>
        <p:txBody>
          <a:bodyPr/>
          <a:lstStyle/>
          <a:p>
            <a:fld id="{EA87306C-81BA-4795-A5CA-9392456A8C1E}" type="slidenum">
              <a:rPr lang="en-US" smtClean="0"/>
              <a:pPr/>
              <a:t>19</a:t>
            </a:fld>
            <a:endParaRPr lang="en-US" dirty="0"/>
          </a:p>
        </p:txBody>
      </p:sp>
      <p:pic>
        <p:nvPicPr>
          <p:cNvPr id="11" name="Picture 10">
            <a:extLst>
              <a:ext uri="{FF2B5EF4-FFF2-40B4-BE49-F238E27FC236}">
                <a16:creationId xmlns:a16="http://schemas.microsoft.com/office/drawing/2014/main" id="{F53CE701-3F6B-8FD9-6077-05B882AFDDE2}"/>
              </a:ext>
            </a:extLst>
          </p:cNvPr>
          <p:cNvPicPr>
            <a:picLocks noChangeAspect="1"/>
          </p:cNvPicPr>
          <p:nvPr/>
        </p:nvPicPr>
        <p:blipFill>
          <a:blip r:embed="rId3"/>
          <a:stretch>
            <a:fillRect/>
          </a:stretch>
        </p:blipFill>
        <p:spPr>
          <a:xfrm>
            <a:off x="5863417" y="95814"/>
            <a:ext cx="6134415" cy="4705592"/>
          </a:xfrm>
          <a:prstGeom prst="rect">
            <a:avLst/>
          </a:prstGeom>
        </p:spPr>
      </p:pic>
      <p:grpSp>
        <p:nvGrpSpPr>
          <p:cNvPr id="25" name="Group 24">
            <a:extLst>
              <a:ext uri="{FF2B5EF4-FFF2-40B4-BE49-F238E27FC236}">
                <a16:creationId xmlns:a16="http://schemas.microsoft.com/office/drawing/2014/main" id="{BD82FF6C-63D9-B287-6925-A024E4EDA5A5}"/>
              </a:ext>
            </a:extLst>
          </p:cNvPr>
          <p:cNvGrpSpPr/>
          <p:nvPr/>
        </p:nvGrpSpPr>
        <p:grpSpPr>
          <a:xfrm>
            <a:off x="925897" y="2234634"/>
            <a:ext cx="4013411" cy="1720938"/>
            <a:chOff x="5277643" y="1635325"/>
            <a:chExt cx="4013411" cy="1720938"/>
          </a:xfrm>
        </p:grpSpPr>
        <p:pic>
          <p:nvPicPr>
            <p:cNvPr id="17" name="Picture 16">
              <a:extLst>
                <a:ext uri="{FF2B5EF4-FFF2-40B4-BE49-F238E27FC236}">
                  <a16:creationId xmlns:a16="http://schemas.microsoft.com/office/drawing/2014/main" id="{F3D2F941-1DD5-5D93-05B1-E68001CCAF03}"/>
                </a:ext>
              </a:extLst>
            </p:cNvPr>
            <p:cNvPicPr>
              <a:picLocks noChangeAspect="1"/>
            </p:cNvPicPr>
            <p:nvPr/>
          </p:nvPicPr>
          <p:blipFill rotWithShape="1">
            <a:blip r:embed="rId4"/>
            <a:srcRect r="51624"/>
            <a:stretch/>
          </p:blipFill>
          <p:spPr>
            <a:xfrm>
              <a:off x="5277643" y="1635325"/>
              <a:ext cx="2979889" cy="1720938"/>
            </a:xfrm>
            <a:prstGeom prst="rect">
              <a:avLst/>
            </a:prstGeom>
          </p:spPr>
        </p:pic>
        <p:pic>
          <p:nvPicPr>
            <p:cNvPr id="22" name="Picture 21">
              <a:extLst>
                <a:ext uri="{FF2B5EF4-FFF2-40B4-BE49-F238E27FC236}">
                  <a16:creationId xmlns:a16="http://schemas.microsoft.com/office/drawing/2014/main" id="{90D57661-876E-18F9-06E1-50C27DBC5389}"/>
                </a:ext>
              </a:extLst>
            </p:cNvPr>
            <p:cNvPicPr>
              <a:picLocks noChangeAspect="1"/>
            </p:cNvPicPr>
            <p:nvPr/>
          </p:nvPicPr>
          <p:blipFill rotWithShape="1">
            <a:blip r:embed="rId4"/>
            <a:srcRect l="56605" b="12327"/>
            <a:stretch/>
          </p:blipFill>
          <p:spPr>
            <a:xfrm>
              <a:off x="6617983" y="1635325"/>
              <a:ext cx="2673071" cy="1508799"/>
            </a:xfrm>
            <a:prstGeom prst="rect">
              <a:avLst/>
            </a:prstGeom>
          </p:spPr>
        </p:pic>
      </p:grpSp>
      <p:grpSp>
        <p:nvGrpSpPr>
          <p:cNvPr id="24" name="Group 23">
            <a:extLst>
              <a:ext uri="{FF2B5EF4-FFF2-40B4-BE49-F238E27FC236}">
                <a16:creationId xmlns:a16="http://schemas.microsoft.com/office/drawing/2014/main" id="{81EF21FC-594F-BA74-C897-37624058E23E}"/>
              </a:ext>
            </a:extLst>
          </p:cNvPr>
          <p:cNvGrpSpPr/>
          <p:nvPr/>
        </p:nvGrpSpPr>
        <p:grpSpPr>
          <a:xfrm>
            <a:off x="925897" y="4526264"/>
            <a:ext cx="4049676" cy="1682836"/>
            <a:chOff x="5267869" y="3673296"/>
            <a:chExt cx="4049676" cy="1682836"/>
          </a:xfrm>
        </p:grpSpPr>
        <p:pic>
          <p:nvPicPr>
            <p:cNvPr id="19" name="Picture 18">
              <a:extLst>
                <a:ext uri="{FF2B5EF4-FFF2-40B4-BE49-F238E27FC236}">
                  <a16:creationId xmlns:a16="http://schemas.microsoft.com/office/drawing/2014/main" id="{D7D8C1AE-F21E-2A6A-AE6A-F7734DE8C12B}"/>
                </a:ext>
              </a:extLst>
            </p:cNvPr>
            <p:cNvPicPr>
              <a:picLocks noChangeAspect="1"/>
            </p:cNvPicPr>
            <p:nvPr/>
          </p:nvPicPr>
          <p:blipFill rotWithShape="1">
            <a:blip r:embed="rId5"/>
            <a:srcRect r="49955"/>
            <a:stretch/>
          </p:blipFill>
          <p:spPr>
            <a:xfrm>
              <a:off x="5267869" y="3673296"/>
              <a:ext cx="3082652" cy="1682836"/>
            </a:xfrm>
            <a:prstGeom prst="rect">
              <a:avLst/>
            </a:prstGeom>
          </p:spPr>
        </p:pic>
        <p:pic>
          <p:nvPicPr>
            <p:cNvPr id="23" name="Picture 22">
              <a:extLst>
                <a:ext uri="{FF2B5EF4-FFF2-40B4-BE49-F238E27FC236}">
                  <a16:creationId xmlns:a16="http://schemas.microsoft.com/office/drawing/2014/main" id="{CD9604BC-DE69-E72E-4969-08E8B5DB7A75}"/>
                </a:ext>
              </a:extLst>
            </p:cNvPr>
            <p:cNvPicPr>
              <a:picLocks noChangeAspect="1"/>
            </p:cNvPicPr>
            <p:nvPr/>
          </p:nvPicPr>
          <p:blipFill rotWithShape="1">
            <a:blip r:embed="rId5"/>
            <a:srcRect l="56483" b="11620"/>
            <a:stretch/>
          </p:blipFill>
          <p:spPr>
            <a:xfrm>
              <a:off x="6636994" y="3673296"/>
              <a:ext cx="2680551" cy="1487281"/>
            </a:xfrm>
            <a:prstGeom prst="rect">
              <a:avLst/>
            </a:prstGeom>
          </p:spPr>
        </p:pic>
      </p:grpSp>
      <p:sp>
        <p:nvSpPr>
          <p:cNvPr id="28" name="TextBox 27">
            <a:extLst>
              <a:ext uri="{FF2B5EF4-FFF2-40B4-BE49-F238E27FC236}">
                <a16:creationId xmlns:a16="http://schemas.microsoft.com/office/drawing/2014/main" id="{8A00F5E5-0B20-5C15-276E-A19C0E93FB92}"/>
              </a:ext>
            </a:extLst>
          </p:cNvPr>
          <p:cNvSpPr txBox="1"/>
          <p:nvPr/>
        </p:nvSpPr>
        <p:spPr>
          <a:xfrm>
            <a:off x="664806" y="1940941"/>
            <a:ext cx="2886431" cy="2585323"/>
          </a:xfrm>
          <a:prstGeom prst="rect">
            <a:avLst/>
          </a:prstGeom>
          <a:noFill/>
        </p:spPr>
        <p:txBody>
          <a:bodyPr wrap="none" rtlCol="0">
            <a:spAutoFit/>
          </a:bodyPr>
          <a:lstStyle/>
          <a:p>
            <a:r>
              <a:rPr lang="en-US" dirty="0"/>
              <a:t>Highest Unemployment Rate</a:t>
            </a:r>
          </a:p>
          <a:p>
            <a:endParaRPr lang="en-US" dirty="0"/>
          </a:p>
          <a:p>
            <a:endParaRPr lang="en-US" dirty="0"/>
          </a:p>
          <a:p>
            <a:endParaRPr lang="en-US" dirty="0"/>
          </a:p>
          <a:p>
            <a:endParaRPr lang="en-US" dirty="0"/>
          </a:p>
          <a:p>
            <a:endParaRPr lang="en-US" dirty="0"/>
          </a:p>
          <a:p>
            <a:endParaRPr lang="en-US" dirty="0"/>
          </a:p>
          <a:p>
            <a:endParaRPr lang="en-US" dirty="0"/>
          </a:p>
          <a:p>
            <a:r>
              <a:rPr lang="en-US" dirty="0"/>
              <a:t>Lowest Employment Rate</a:t>
            </a:r>
          </a:p>
        </p:txBody>
      </p:sp>
      <p:sp>
        <p:nvSpPr>
          <p:cNvPr id="29" name="TextBox 28">
            <a:extLst>
              <a:ext uri="{FF2B5EF4-FFF2-40B4-BE49-F238E27FC236}">
                <a16:creationId xmlns:a16="http://schemas.microsoft.com/office/drawing/2014/main" id="{6BAD75D0-DB31-9669-E941-74874B760B83}"/>
              </a:ext>
            </a:extLst>
          </p:cNvPr>
          <p:cNvSpPr txBox="1"/>
          <p:nvPr/>
        </p:nvSpPr>
        <p:spPr>
          <a:xfrm>
            <a:off x="5863417" y="5085238"/>
            <a:ext cx="3681970" cy="1200329"/>
          </a:xfrm>
          <a:prstGeom prst="rect">
            <a:avLst/>
          </a:prstGeom>
          <a:noFill/>
        </p:spPr>
        <p:txBody>
          <a:bodyPr wrap="none" rtlCol="0">
            <a:spAutoFit/>
          </a:bodyPr>
          <a:lstStyle/>
          <a:p>
            <a:r>
              <a:rPr lang="en-US" dirty="0">
                <a:solidFill>
                  <a:schemeClr val="accent4">
                    <a:lumMod val="40000"/>
                    <a:lumOff val="60000"/>
                  </a:schemeClr>
                </a:solidFill>
              </a:rPr>
              <a:t>Potential cities add for consideration:</a:t>
            </a:r>
          </a:p>
          <a:p>
            <a:r>
              <a:rPr lang="en-US" dirty="0">
                <a:solidFill>
                  <a:schemeClr val="accent4">
                    <a:lumMod val="40000"/>
                    <a:lumOff val="60000"/>
                  </a:schemeClr>
                </a:solidFill>
              </a:rPr>
              <a:t>   </a:t>
            </a:r>
          </a:p>
          <a:p>
            <a:r>
              <a:rPr lang="en-US" dirty="0">
                <a:solidFill>
                  <a:schemeClr val="accent4">
                    <a:lumMod val="40000"/>
                    <a:lumOff val="60000"/>
                  </a:schemeClr>
                </a:solidFill>
              </a:rPr>
              <a:t>   </a:t>
            </a:r>
          </a:p>
          <a:p>
            <a:r>
              <a:rPr lang="en-US" dirty="0">
                <a:solidFill>
                  <a:schemeClr val="accent4">
                    <a:lumMod val="40000"/>
                    <a:lumOff val="60000"/>
                  </a:schemeClr>
                </a:solidFill>
              </a:rPr>
              <a:t>   </a:t>
            </a:r>
          </a:p>
        </p:txBody>
      </p:sp>
    </p:spTree>
    <p:extLst>
      <p:ext uri="{BB962C8B-B14F-4D97-AF65-F5344CB8AC3E}">
        <p14:creationId xmlns:p14="http://schemas.microsoft.com/office/powerpoint/2010/main" val="320146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1066801"/>
            <a:ext cx="12192000" cy="2582014"/>
          </a:xfrm>
        </p:spPr>
        <p:txBody>
          <a:bodyPr/>
          <a:lstStyle/>
          <a:p>
            <a:r>
              <a:rPr lang="en-US" dirty="0"/>
              <a:t>Urban</a:t>
            </a:r>
            <a:br>
              <a:rPr lang="en-US" dirty="0"/>
            </a:br>
            <a:r>
              <a:rPr lang="en-US" dirty="0"/>
              <a:t>Real Estate</a:t>
            </a:r>
            <a:br>
              <a:rPr lang="en-US" dirty="0"/>
            </a:br>
            <a:r>
              <a:rPr lang="en-US" dirty="0"/>
              <a:t>Investing, U.S.</a:t>
            </a:r>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648974"/>
            <a:ext cx="12192000" cy="1254655"/>
          </a:xfrm>
        </p:spPr>
        <p:txBody>
          <a:bodyPr/>
          <a:lstStyle/>
          <a:p>
            <a:r>
              <a:rPr lang="en-US" dirty="0"/>
              <a:t>Aaron Summers, Brannan </a:t>
            </a:r>
            <a:r>
              <a:rPr lang="en-US" dirty="0" err="1"/>
              <a:t>Geshwind</a:t>
            </a:r>
            <a:r>
              <a:rPr lang="en-US" dirty="0"/>
              <a:t>, Cory Selzer, Dulce Silva, </a:t>
            </a:r>
          </a:p>
          <a:p>
            <a:r>
              <a:rPr lang="en-US" dirty="0"/>
              <a:t>Rebekah Aldrich, Tait Ralston</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1207"/>
            <a:ext cx="12192000" cy="1066641"/>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1086307"/>
            <a:ext cx="5806440" cy="247728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866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59" descr="A picture containing grass sprouting">
            <a:extLst>
              <a:ext uri="{FF2B5EF4-FFF2-40B4-BE49-F238E27FC236}">
                <a16:creationId xmlns:a16="http://schemas.microsoft.com/office/drawing/2014/main" id="{F2B9FB1C-1DE6-F723-70ED-21248A746957}"/>
              </a:ext>
            </a:extLst>
          </p:cNvPr>
          <p:cNvPicPr>
            <a:picLocks noChangeAspect="1"/>
          </p:cNvPicPr>
          <p:nvPr/>
        </p:nvPicPr>
        <p:blipFill rotWithShape="1">
          <a:blip r:embed="rId3" cstate="screen">
            <a:alphaModFix amt="75000"/>
            <a:extLst>
              <a:ext uri="{28A0092B-C50C-407E-A947-70E740481C1C}">
                <a14:useLocalDpi xmlns:a14="http://schemas.microsoft.com/office/drawing/2010/main" val="0"/>
              </a:ext>
            </a:extLst>
          </a:blip>
          <a:srcRect/>
          <a:stretch/>
        </p:blipFill>
        <p:spPr>
          <a:xfrm>
            <a:off x="0" y="0"/>
            <a:ext cx="12191999" cy="2200865"/>
          </a:xfrm>
          <a:prstGeom prst="rect">
            <a:avLst/>
          </a:prstGeom>
        </p:spPr>
      </p:pic>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291759"/>
            <a:ext cx="10515600" cy="994835"/>
          </a:xfrm>
        </p:spPr>
        <p:txBody>
          <a:bodyPr/>
          <a:lstStyle/>
          <a:p>
            <a:r>
              <a:rPr lang="en-US" sz="4000" b="1" noProof="0" dirty="0">
                <a:ln>
                  <a:solidFill>
                    <a:schemeClr val="tx1"/>
                  </a:solidFill>
                </a:ln>
                <a:solidFill>
                  <a:schemeClr val="tx1"/>
                </a:solidFill>
              </a:rPr>
              <a:t>Starter Home sales trends</a:t>
            </a:r>
            <a:endParaRPr lang="en-US" sz="4000" b="1" dirty="0">
              <a:ln>
                <a:solidFill>
                  <a:schemeClr val="tx1"/>
                </a:solidFill>
              </a:ln>
              <a:solidFill>
                <a:schemeClr val="tx1"/>
              </a:solidFill>
            </a:endParaRPr>
          </a:p>
        </p:txBody>
      </p:sp>
      <p:pic>
        <p:nvPicPr>
          <p:cNvPr id="66" name="Picture Placeholder 65" descr="Market icon">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t="789" b="789"/>
          <a:stretch/>
        </p:blipFill>
        <p:spPr>
          <a:xfrm>
            <a:off x="740799" y="1466491"/>
            <a:ext cx="5146267" cy="2830850"/>
          </a:xfrm>
        </p:spPr>
      </p:pic>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303400" y="1466492"/>
            <a:ext cx="5119226" cy="283085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58636" y="4304580"/>
            <a:ext cx="5101389" cy="345594"/>
          </a:xfrm>
        </p:spPr>
        <p:txBody>
          <a:bodyPr/>
          <a:lstStyle/>
          <a:p>
            <a:r>
              <a:rPr lang="en-ZA" dirty="0"/>
              <a:t>Optional: Sales trends</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799" y="4657135"/>
            <a:ext cx="5119227" cy="1704547"/>
          </a:xfrm>
          <a:ln>
            <a:solidFill>
              <a:schemeClr val="tx1"/>
            </a:solidFill>
          </a:ln>
        </p:spPr>
        <p:txBody>
          <a:bodyPr/>
          <a:lstStyle/>
          <a:p>
            <a:r>
              <a:rPr lang="en-US" sz="1400" b="1" dirty="0">
                <a:effectLst/>
                <a:latin typeface="Helvetica Neue" panose="02000503000000020004" pitchFamily="2" charset="0"/>
              </a:rPr>
              <a:t>This chart shows the recent sales of house within our 6 cities, the houses also meet these parameters 1-3 bedrooms, square foot max of 1500 sq. ft, and zoned residential with sales in a range from 1/1/2020-12/31/2022. We Got No results for Denver, Memphis, New York, and San Francisco.</a:t>
            </a:r>
            <a:endParaRPr lang="en-US" sz="1400" dirty="0">
              <a:effectLst/>
              <a:latin typeface="Helvetica Neue" panose="02000503000000020004" pitchFamily="2" charset="0"/>
            </a:endParaRPr>
          </a:p>
          <a:p>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657135"/>
            <a:ext cx="5119226" cy="1704547"/>
          </a:xfrm>
          <a:ln>
            <a:solidFill>
              <a:schemeClr val="tx1"/>
            </a:solidFill>
          </a:ln>
        </p:spPr>
        <p:txBody>
          <a:bodyPr/>
          <a:lstStyle/>
          <a:p>
            <a:r>
              <a:rPr lang="en-US" sz="1400" b="1" dirty="0">
                <a:effectLst/>
                <a:latin typeface="Helvetica Neue" panose="02000503000000020004" pitchFamily="2" charset="0"/>
              </a:rPr>
              <a:t>A Chart was not able to be made because there were no houses available in any of the 6 cities that we searched and also met these parameters, are houses with 1-3 bedrooms, square foot max of 1500sq. ft. , and zoned residential.</a:t>
            </a:r>
            <a:endParaRPr lang="en-US" sz="1400" b="1" dirty="0"/>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20</a:t>
            </a:fld>
            <a:endParaRPr lang="en-US" dirty="0"/>
          </a:p>
        </p:txBody>
      </p:sp>
      <p:sp>
        <p:nvSpPr>
          <p:cNvPr id="8" name="Text Placeholder 61">
            <a:extLst>
              <a:ext uri="{FF2B5EF4-FFF2-40B4-BE49-F238E27FC236}">
                <a16:creationId xmlns:a16="http://schemas.microsoft.com/office/drawing/2014/main" id="{4EB065EF-869F-C75E-F248-E159366B5A57}"/>
              </a:ext>
            </a:extLst>
          </p:cNvPr>
          <p:cNvSpPr txBox="1">
            <a:spLocks/>
          </p:cNvSpPr>
          <p:nvPr/>
        </p:nvSpPr>
        <p:spPr>
          <a:xfrm>
            <a:off x="6303400" y="4304580"/>
            <a:ext cx="5101389" cy="345594"/>
          </a:xfrm>
          <a:prstGeom prst="rect">
            <a:avLst/>
          </a:prstGeom>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Houses Available to Buy</a:t>
            </a:r>
            <a:endParaRPr lang="en-US" dirty="0"/>
          </a:p>
        </p:txBody>
      </p:sp>
      <p:pic>
        <p:nvPicPr>
          <p:cNvPr id="3" name="Picture 2" descr="A graph with colored dots&#10;&#10;Description automatically generated">
            <a:extLst>
              <a:ext uri="{FF2B5EF4-FFF2-40B4-BE49-F238E27FC236}">
                <a16:creationId xmlns:a16="http://schemas.microsoft.com/office/drawing/2014/main" id="{CC83E2A3-C004-4211-CF46-801FB598D75D}"/>
              </a:ext>
            </a:extLst>
          </p:cNvPr>
          <p:cNvPicPr>
            <a:picLocks noChangeAspect="1"/>
          </p:cNvPicPr>
          <p:nvPr/>
        </p:nvPicPr>
        <p:blipFill>
          <a:blip r:embed="rId8"/>
          <a:stretch>
            <a:fillRect/>
          </a:stretch>
        </p:blipFill>
        <p:spPr>
          <a:xfrm>
            <a:off x="710983" y="1286594"/>
            <a:ext cx="5592417" cy="2925417"/>
          </a:xfrm>
          <a:prstGeom prst="rect">
            <a:avLst/>
          </a:prstGeom>
        </p:spPr>
      </p:pic>
    </p:spTree>
    <p:extLst>
      <p:ext uri="{BB962C8B-B14F-4D97-AF65-F5344CB8AC3E}">
        <p14:creationId xmlns:p14="http://schemas.microsoft.com/office/powerpoint/2010/main" val="490940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AEF7B0B2-2880-7FF3-239E-65B25CAC8AE3}"/>
              </a:ext>
            </a:extLst>
          </p:cNvPr>
          <p:cNvSpPr txBox="1">
            <a:spLocks/>
          </p:cNvSpPr>
          <p:nvPr/>
        </p:nvSpPr>
        <p:spPr>
          <a:xfrm>
            <a:off x="0" y="2375848"/>
            <a:ext cx="12192000" cy="4491182"/>
          </a:xfrm>
          <a:prstGeom prst="rect">
            <a:avLst/>
          </a:prstGeom>
          <a:solidFill>
            <a:schemeClr val="accent4">
              <a:lumMod val="40000"/>
              <a:lumOff val="60000"/>
            </a:schemeClr>
          </a:solidFill>
          <a:ln w="28575">
            <a:solidFill>
              <a:schemeClr val="accent4">
                <a:lumMod val="40000"/>
                <a:lumOff val="60000"/>
              </a:schemeClr>
            </a:solidFill>
          </a:ln>
        </p:spPr>
        <p:txBody>
          <a:bodyPr anchor="ctr"/>
          <a:lstStyle>
            <a:lvl1pPr algn="ctr" defTabSz="914400" rtl="0" eaLnBrk="1" latinLnBrk="0" hangingPunct="1">
              <a:lnSpc>
                <a:spcPct val="100000"/>
              </a:lnSpc>
              <a:spcBef>
                <a:spcPct val="0"/>
              </a:spcBef>
              <a:buNone/>
              <a:defRPr sz="2400" kern="1200" cap="all" spc="100" baseline="0">
                <a:solidFill>
                  <a:schemeClr val="accent2"/>
                </a:solidFill>
                <a:latin typeface="+mj-lt"/>
                <a:ea typeface="+mj-ea"/>
                <a:cs typeface="+mj-cs"/>
              </a:defRPr>
            </a:lvl1pPr>
          </a:lstStyle>
          <a:p>
            <a:endParaRPr lang="en-US" dirty="0"/>
          </a:p>
        </p:txBody>
      </p:sp>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44127" y="950271"/>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12513" y="601323"/>
            <a:ext cx="6341212" cy="1682433"/>
          </a:xfrm>
        </p:spPr>
        <p:txBody>
          <a:bodyPr/>
          <a:lstStyle/>
          <a:p>
            <a:r>
              <a:rPr lang="en-US" dirty="0"/>
              <a:t>We focus on real estate investing strategies within the US looking at trends across property value, property sales, population sizes, job markets, crime, schools, and other factors our clients find key to their situation</a:t>
            </a:r>
          </a:p>
          <a:p>
            <a:endParaRPr lang="en-US" dirty="0"/>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a:t>
            </a:fld>
            <a:endParaRPr lang="en-US" dirty="0"/>
          </a:p>
        </p:txBody>
      </p:sp>
      <p:grpSp>
        <p:nvGrpSpPr>
          <p:cNvPr id="23" name="Group 22">
            <a:extLst>
              <a:ext uri="{FF2B5EF4-FFF2-40B4-BE49-F238E27FC236}">
                <a16:creationId xmlns:a16="http://schemas.microsoft.com/office/drawing/2014/main" id="{E0BB4430-8A81-F98D-2F08-0B07A125B4C4}"/>
              </a:ext>
            </a:extLst>
          </p:cNvPr>
          <p:cNvGrpSpPr/>
          <p:nvPr/>
        </p:nvGrpSpPr>
        <p:grpSpPr>
          <a:xfrm>
            <a:off x="3179530" y="3134019"/>
            <a:ext cx="5774635" cy="3549356"/>
            <a:chOff x="403915" y="1590969"/>
            <a:chExt cx="5774635" cy="3549356"/>
          </a:xfrm>
        </p:grpSpPr>
        <p:pic>
          <p:nvPicPr>
            <p:cNvPr id="18" name="Picture 17">
              <a:extLst>
                <a:ext uri="{FF2B5EF4-FFF2-40B4-BE49-F238E27FC236}">
                  <a16:creationId xmlns:a16="http://schemas.microsoft.com/office/drawing/2014/main" id="{443C154E-0988-868E-9BF9-4D86456B260D}"/>
                </a:ext>
              </a:extLst>
            </p:cNvPr>
            <p:cNvPicPr>
              <a:picLocks noChangeAspect="1"/>
            </p:cNvPicPr>
            <p:nvPr/>
          </p:nvPicPr>
          <p:blipFill rotWithShape="1">
            <a:blip r:embed="rId3"/>
            <a:srcRect r="15801" b="15060"/>
            <a:stretch/>
          </p:blipFill>
          <p:spPr>
            <a:xfrm>
              <a:off x="403915" y="1590969"/>
              <a:ext cx="5774635" cy="3387431"/>
            </a:xfrm>
            <a:prstGeom prst="rect">
              <a:avLst/>
            </a:prstGeom>
          </p:spPr>
        </p:pic>
        <p:pic>
          <p:nvPicPr>
            <p:cNvPr id="20" name="Picture 19">
              <a:extLst>
                <a:ext uri="{FF2B5EF4-FFF2-40B4-BE49-F238E27FC236}">
                  <a16:creationId xmlns:a16="http://schemas.microsoft.com/office/drawing/2014/main" id="{76525524-BA85-0385-E274-F4929F27A34C}"/>
                </a:ext>
              </a:extLst>
            </p:cNvPr>
            <p:cNvPicPr>
              <a:picLocks noChangeAspect="1"/>
            </p:cNvPicPr>
            <p:nvPr/>
          </p:nvPicPr>
          <p:blipFill rotWithShape="1">
            <a:blip r:embed="rId3"/>
            <a:srcRect l="1888" t="93272" r="15802" b="121"/>
            <a:stretch/>
          </p:blipFill>
          <p:spPr>
            <a:xfrm>
              <a:off x="533399" y="4876799"/>
              <a:ext cx="5645151" cy="263526"/>
            </a:xfrm>
            <a:prstGeom prst="rect">
              <a:avLst/>
            </a:prstGeom>
          </p:spPr>
        </p:pic>
      </p:grpSp>
      <p:pic>
        <p:nvPicPr>
          <p:cNvPr id="22" name="Picture 21">
            <a:extLst>
              <a:ext uri="{FF2B5EF4-FFF2-40B4-BE49-F238E27FC236}">
                <a16:creationId xmlns:a16="http://schemas.microsoft.com/office/drawing/2014/main" id="{4C8B569B-6156-4BE3-B57F-D1E20C9ABF7C}"/>
              </a:ext>
            </a:extLst>
          </p:cNvPr>
          <p:cNvPicPr>
            <a:picLocks noChangeAspect="1"/>
          </p:cNvPicPr>
          <p:nvPr/>
        </p:nvPicPr>
        <p:blipFill rotWithShape="1">
          <a:blip r:embed="rId3"/>
          <a:srcRect l="84642" t="34075" b="5896"/>
          <a:stretch/>
        </p:blipFill>
        <p:spPr>
          <a:xfrm>
            <a:off x="9054973" y="3498906"/>
            <a:ext cx="1196610" cy="2719671"/>
          </a:xfrm>
          <a:prstGeom prst="rect">
            <a:avLst/>
          </a:prstGeom>
        </p:spPr>
      </p:pic>
    </p:spTree>
    <p:extLst>
      <p:ext uri="{BB962C8B-B14F-4D97-AF65-F5344CB8AC3E}">
        <p14:creationId xmlns:p14="http://schemas.microsoft.com/office/powerpoint/2010/main" val="281533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914400" y="1331913"/>
            <a:ext cx="1871663" cy="641350"/>
          </a:xfrm>
        </p:spPr>
        <p:txBody>
          <a:bodyPr/>
          <a:lstStyle/>
          <a:p>
            <a:r>
              <a:rPr lang="en-US" dirty="0"/>
              <a:t>Meet our client</a:t>
            </a:r>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549311"/>
            <a:ext cx="3433138" cy="426393"/>
          </a:xfrm>
        </p:spPr>
        <p:txBody>
          <a:bodyPr/>
          <a:lstStyle/>
          <a:p>
            <a:r>
              <a:rPr lang="en-US" dirty="0"/>
              <a:t>BIO</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928814"/>
            <a:ext cx="7122758" cy="1588231"/>
          </a:xfrm>
        </p:spPr>
        <p:txBody>
          <a:bodyPr/>
          <a:lstStyle/>
          <a:p>
            <a:r>
              <a:rPr lang="en-US" dirty="0"/>
              <a:t>Couple in early 50s with 2 fully independent children located in suburbia Tampa, FL.</a:t>
            </a:r>
          </a:p>
          <a:p>
            <a:r>
              <a:rPr lang="en-US" dirty="0"/>
              <a:t>Looking to invest remotely in urban/suburban properties as another source of income. As beginners, they want to focus on starter family housing and have asked us to recommend where to focus in the US.</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2623059"/>
            <a:ext cx="3433138" cy="426393"/>
          </a:xfrm>
        </p:spPr>
        <p:txBody>
          <a:bodyPr/>
          <a:lstStyle/>
          <a:p>
            <a:r>
              <a:rPr lang="en-US" dirty="0"/>
              <a:t>Target Cities</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3002562"/>
            <a:ext cx="3433138" cy="1071598"/>
          </a:xfrm>
        </p:spPr>
        <p:txBody>
          <a:bodyPr/>
          <a:lstStyle/>
          <a:p>
            <a:r>
              <a:rPr lang="en-US" dirty="0"/>
              <a:t>Austin, Chicago, Denver, Memphis, New York, San Francisco </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Key care abouts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3353788"/>
          </a:xfrm>
        </p:spPr>
        <p:txBody>
          <a:bodyPr/>
          <a:lstStyle/>
          <a:p>
            <a:pPr marL="285750" indent="-285750">
              <a:buFont typeface="Arial" panose="020B0604020202020204" pitchFamily="34" charset="0"/>
              <a:buChar char="•"/>
            </a:pPr>
            <a:r>
              <a:rPr lang="en-US" dirty="0"/>
              <a:t>Housing up to 1500 sq. ft.</a:t>
            </a:r>
          </a:p>
          <a:p>
            <a:pPr marL="285750" indent="-285750">
              <a:buFont typeface="Arial" panose="020B0604020202020204" pitchFamily="34" charset="0"/>
              <a:buChar char="•"/>
            </a:pPr>
            <a:r>
              <a:rPr lang="en-US" dirty="0"/>
              <a:t>Housing up to 3 bedrooms</a:t>
            </a:r>
          </a:p>
          <a:p>
            <a:pPr marL="285750" indent="-285750">
              <a:buFont typeface="Arial" panose="020B0604020202020204" pitchFamily="34" charset="0"/>
              <a:buChar char="•"/>
            </a:pPr>
            <a:r>
              <a:rPr lang="en-US" dirty="0"/>
              <a:t>Homes, Townhomes, Condos</a:t>
            </a:r>
          </a:p>
          <a:p>
            <a:pPr marL="285750" indent="-285750">
              <a:buFont typeface="Arial" panose="020B0604020202020204" pitchFamily="34" charset="0"/>
              <a:buChar char="•"/>
            </a:pPr>
            <a:r>
              <a:rPr lang="en-US" dirty="0"/>
              <a:t>Evidence of population growth</a:t>
            </a:r>
          </a:p>
          <a:p>
            <a:pPr marL="285750" indent="-285750">
              <a:buFont typeface="Arial" panose="020B0604020202020204" pitchFamily="34" charset="0"/>
              <a:buChar char="•"/>
            </a:pPr>
            <a:r>
              <a:rPr lang="en-US" dirty="0"/>
              <a:t>Evidence of property value growth</a:t>
            </a:r>
          </a:p>
          <a:p>
            <a:pPr marL="285750" indent="-285750">
              <a:buFont typeface="Arial" panose="020B0604020202020204" pitchFamily="34" charset="0"/>
              <a:buChar char="•"/>
            </a:pPr>
            <a:r>
              <a:rPr lang="en-US" dirty="0"/>
              <a:t>Evidence rental prices competitive to mortgage</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4093357"/>
            <a:ext cx="3433138" cy="428891"/>
          </a:xfrm>
        </p:spPr>
        <p:txBody>
          <a:bodyPr/>
          <a:lstStyle/>
          <a:p>
            <a:r>
              <a:rPr lang="en-US" dirty="0"/>
              <a:t>Other Considerations</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03339" y="4541445"/>
            <a:ext cx="3433138" cy="1403667"/>
          </a:xfrm>
        </p:spPr>
        <p:txBody>
          <a:bodyPr/>
          <a:lstStyle/>
          <a:p>
            <a:pPr marL="285750" indent="-285750">
              <a:buFont typeface="Arial" panose="020B0604020202020204" pitchFamily="34" charset="0"/>
              <a:buChar char="•"/>
            </a:pPr>
            <a:r>
              <a:rPr lang="en-US" dirty="0"/>
              <a:t>Good school districts</a:t>
            </a:r>
          </a:p>
          <a:p>
            <a:pPr marL="285750" indent="-285750">
              <a:buFont typeface="Arial" panose="020B0604020202020204" pitchFamily="34" charset="0"/>
              <a:buChar char="•"/>
            </a:pPr>
            <a:r>
              <a:rPr lang="en-US" dirty="0"/>
              <a:t>Low crime rates</a:t>
            </a:r>
          </a:p>
          <a:p>
            <a:pPr marL="285750" indent="-285750">
              <a:buFont typeface="Arial" panose="020B0604020202020204" pitchFamily="34" charset="0"/>
              <a:buChar char="•"/>
            </a:pPr>
            <a:r>
              <a:rPr lang="en-US" dirty="0"/>
              <a:t>Positive job market</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4</a:t>
            </a:fld>
            <a:endParaRPr lang="en-US" dirty="0"/>
          </a:p>
        </p:txBody>
      </p:sp>
      <p:pic>
        <p:nvPicPr>
          <p:cNvPr id="1026" name="Picture 2" descr="Premium Photo | 50-year-old couple smiling in a park">
            <a:extLst>
              <a:ext uri="{FF2B5EF4-FFF2-40B4-BE49-F238E27FC236}">
                <a16:creationId xmlns:a16="http://schemas.microsoft.com/office/drawing/2014/main" id="{7F81F136-F030-3C96-5F55-E3F3F008BC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85" r="1521"/>
          <a:stretch/>
        </p:blipFill>
        <p:spPr bwMode="auto">
          <a:xfrm>
            <a:off x="0" y="2403002"/>
            <a:ext cx="3682798" cy="4454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86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6" y="597993"/>
            <a:ext cx="6602909" cy="621208"/>
          </a:xfrm>
        </p:spPr>
        <p:txBody>
          <a:bodyPr/>
          <a:lstStyle/>
          <a:p>
            <a:pPr algn="l"/>
            <a:r>
              <a:rPr lang="en-US" dirty="0"/>
              <a:t>Process: School Notebook Demo</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5</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3"/>
          <a:stretch>
            <a:fillRect/>
          </a:stretch>
        </p:blipFill>
        <p:spPr>
          <a:xfrm>
            <a:off x="6736080" y="136525"/>
            <a:ext cx="4947803" cy="1850272"/>
          </a:xfrm>
          <a:prstGeom prst="rect">
            <a:avLst/>
          </a:prstGeom>
        </p:spPr>
      </p:pic>
      <p:pic>
        <p:nvPicPr>
          <p:cNvPr id="6" name="Picture 5">
            <a:extLst>
              <a:ext uri="{FF2B5EF4-FFF2-40B4-BE49-F238E27FC236}">
                <a16:creationId xmlns:a16="http://schemas.microsoft.com/office/drawing/2014/main" id="{B9ADA31E-F473-0D5C-0021-301E3BDA7D54}"/>
              </a:ext>
            </a:extLst>
          </p:cNvPr>
          <p:cNvPicPr>
            <a:picLocks noChangeAspect="1"/>
          </p:cNvPicPr>
          <p:nvPr/>
        </p:nvPicPr>
        <p:blipFill>
          <a:blip r:embed="rId4"/>
          <a:stretch>
            <a:fillRect/>
          </a:stretch>
        </p:blipFill>
        <p:spPr>
          <a:xfrm>
            <a:off x="113257" y="1986797"/>
            <a:ext cx="5849166" cy="3934374"/>
          </a:xfrm>
          <a:prstGeom prst="rect">
            <a:avLst/>
          </a:prstGeom>
        </p:spPr>
      </p:pic>
      <p:pic>
        <p:nvPicPr>
          <p:cNvPr id="8" name="Picture 7">
            <a:extLst>
              <a:ext uri="{FF2B5EF4-FFF2-40B4-BE49-F238E27FC236}">
                <a16:creationId xmlns:a16="http://schemas.microsoft.com/office/drawing/2014/main" id="{C7A20CB3-85A2-4573-2783-66D0F2797C9D}"/>
              </a:ext>
            </a:extLst>
          </p:cNvPr>
          <p:cNvPicPr>
            <a:picLocks noChangeAspect="1"/>
          </p:cNvPicPr>
          <p:nvPr/>
        </p:nvPicPr>
        <p:blipFill>
          <a:blip r:embed="rId5"/>
          <a:stretch>
            <a:fillRect/>
          </a:stretch>
        </p:blipFill>
        <p:spPr>
          <a:xfrm>
            <a:off x="2945621" y="2718317"/>
            <a:ext cx="6300757" cy="3569736"/>
          </a:xfrm>
          <a:prstGeom prst="rect">
            <a:avLst/>
          </a:prstGeom>
        </p:spPr>
      </p:pic>
      <p:pic>
        <p:nvPicPr>
          <p:cNvPr id="10" name="Picture 9">
            <a:extLst>
              <a:ext uri="{FF2B5EF4-FFF2-40B4-BE49-F238E27FC236}">
                <a16:creationId xmlns:a16="http://schemas.microsoft.com/office/drawing/2014/main" id="{EEDC2710-8200-7112-3649-DB7C68EE13CC}"/>
              </a:ext>
            </a:extLst>
          </p:cNvPr>
          <p:cNvPicPr>
            <a:picLocks noChangeAspect="1"/>
          </p:cNvPicPr>
          <p:nvPr/>
        </p:nvPicPr>
        <p:blipFill rotWithShape="1">
          <a:blip r:embed="rId6"/>
          <a:srcRect l="3525"/>
          <a:stretch/>
        </p:blipFill>
        <p:spPr>
          <a:xfrm>
            <a:off x="5516880" y="4767455"/>
            <a:ext cx="6548582" cy="1337798"/>
          </a:xfrm>
          <a:prstGeom prst="rect">
            <a:avLst/>
          </a:prstGeom>
        </p:spPr>
      </p:pic>
    </p:spTree>
    <p:extLst>
      <p:ext uri="{BB962C8B-B14F-4D97-AF65-F5344CB8AC3E}">
        <p14:creationId xmlns:p14="http://schemas.microsoft.com/office/powerpoint/2010/main" val="188599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6</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2"/>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2"/>
          <a:srcRect b="66890"/>
          <a:stretch/>
        </p:blipFill>
        <p:spPr>
          <a:xfrm>
            <a:off x="1523362" y="2286837"/>
            <a:ext cx="9145276" cy="1132331"/>
          </a:xfrm>
          <a:prstGeom prst="rect">
            <a:avLst/>
          </a:prstGeom>
        </p:spPr>
      </p:pic>
      <p:graphicFrame>
        <p:nvGraphicFramePr>
          <p:cNvPr id="48" name="Diagram 47">
            <a:extLst>
              <a:ext uri="{FF2B5EF4-FFF2-40B4-BE49-F238E27FC236}">
                <a16:creationId xmlns:a16="http://schemas.microsoft.com/office/drawing/2014/main" id="{2705D4F1-0D5A-6C1A-A885-7B5EB972A68C}"/>
              </a:ext>
            </a:extLst>
          </p:cNvPr>
          <p:cNvGraphicFramePr/>
          <p:nvPr/>
        </p:nvGraphicFramePr>
        <p:xfrm>
          <a:off x="660400" y="3429000"/>
          <a:ext cx="10853174" cy="2927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8663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59AE-4788-B4F6-9670-B51E64A5835F}"/>
              </a:ext>
            </a:extLst>
          </p:cNvPr>
          <p:cNvSpPr>
            <a:spLocks noGrp="1"/>
          </p:cNvSpPr>
          <p:nvPr>
            <p:ph type="title"/>
          </p:nvPr>
        </p:nvSpPr>
        <p:spPr>
          <a:xfrm>
            <a:off x="838200" y="597993"/>
            <a:ext cx="5592097" cy="562214"/>
          </a:xfrm>
        </p:spPr>
        <p:txBody>
          <a:bodyPr/>
          <a:lstStyle/>
          <a:p>
            <a:pPr algn="l"/>
            <a:r>
              <a:rPr lang="en-US" dirty="0"/>
              <a:t>The Plan</a:t>
            </a:r>
          </a:p>
        </p:txBody>
      </p:sp>
      <p:sp>
        <p:nvSpPr>
          <p:cNvPr id="17" name="Slide Number Placeholder 16">
            <a:extLst>
              <a:ext uri="{FF2B5EF4-FFF2-40B4-BE49-F238E27FC236}">
                <a16:creationId xmlns:a16="http://schemas.microsoft.com/office/drawing/2014/main" id="{861EF530-E930-C149-0696-4078A89527AD}"/>
              </a:ext>
            </a:extLst>
          </p:cNvPr>
          <p:cNvSpPr>
            <a:spLocks noGrp="1"/>
          </p:cNvSpPr>
          <p:nvPr>
            <p:ph type="sldNum" sz="quarter" idx="4"/>
          </p:nvPr>
        </p:nvSpPr>
        <p:spPr/>
        <p:txBody>
          <a:bodyPr/>
          <a:lstStyle/>
          <a:p>
            <a:fld id="{EA87306C-81BA-4795-A5CA-9392456A8C1E}" type="slidenum">
              <a:rPr lang="en-US" smtClean="0"/>
              <a:pPr/>
              <a:t>7</a:t>
            </a:fld>
            <a:endParaRPr lang="en-US" dirty="0"/>
          </a:p>
        </p:txBody>
      </p:sp>
      <p:pic>
        <p:nvPicPr>
          <p:cNvPr id="33" name="Picture 32">
            <a:extLst>
              <a:ext uri="{FF2B5EF4-FFF2-40B4-BE49-F238E27FC236}">
                <a16:creationId xmlns:a16="http://schemas.microsoft.com/office/drawing/2014/main" id="{1F170F22-1CA8-C14E-5A66-1AB72E8C1919}"/>
              </a:ext>
            </a:extLst>
          </p:cNvPr>
          <p:cNvPicPr>
            <a:picLocks noChangeAspect="1"/>
          </p:cNvPicPr>
          <p:nvPr/>
        </p:nvPicPr>
        <p:blipFill>
          <a:blip r:embed="rId2"/>
          <a:stretch>
            <a:fillRect/>
          </a:stretch>
        </p:blipFill>
        <p:spPr>
          <a:xfrm>
            <a:off x="388373" y="1560040"/>
            <a:ext cx="5925326" cy="4437637"/>
          </a:xfrm>
          <a:prstGeom prst="rect">
            <a:avLst/>
          </a:prstGeom>
        </p:spPr>
      </p:pic>
      <p:pic>
        <p:nvPicPr>
          <p:cNvPr id="39" name="Picture 38">
            <a:extLst>
              <a:ext uri="{FF2B5EF4-FFF2-40B4-BE49-F238E27FC236}">
                <a16:creationId xmlns:a16="http://schemas.microsoft.com/office/drawing/2014/main" id="{E1F0873F-DDC6-E341-D7AF-F27C941B1E7B}"/>
              </a:ext>
            </a:extLst>
          </p:cNvPr>
          <p:cNvPicPr>
            <a:picLocks noChangeAspect="1"/>
          </p:cNvPicPr>
          <p:nvPr/>
        </p:nvPicPr>
        <p:blipFill>
          <a:blip r:embed="rId3"/>
          <a:stretch>
            <a:fillRect/>
          </a:stretch>
        </p:blipFill>
        <p:spPr>
          <a:xfrm>
            <a:off x="6715432" y="136525"/>
            <a:ext cx="5278869" cy="6307127"/>
          </a:xfrm>
          <a:prstGeom prst="rect">
            <a:avLst/>
          </a:prstGeom>
        </p:spPr>
      </p:pic>
    </p:spTree>
    <p:extLst>
      <p:ext uri="{BB962C8B-B14F-4D97-AF65-F5344CB8AC3E}">
        <p14:creationId xmlns:p14="http://schemas.microsoft.com/office/powerpoint/2010/main" val="235582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 Continued</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8</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3"/>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3"/>
          <a:srcRect t="33109" b="694"/>
          <a:stretch/>
        </p:blipFill>
        <p:spPr>
          <a:xfrm>
            <a:off x="1523362" y="2298291"/>
            <a:ext cx="9145276" cy="2263877"/>
          </a:xfrm>
          <a:prstGeom prst="rect">
            <a:avLst/>
          </a:prstGeom>
        </p:spPr>
      </p:pic>
      <p:graphicFrame>
        <p:nvGraphicFramePr>
          <p:cNvPr id="3" name="Diagram 2">
            <a:extLst>
              <a:ext uri="{FF2B5EF4-FFF2-40B4-BE49-F238E27FC236}">
                <a16:creationId xmlns:a16="http://schemas.microsoft.com/office/drawing/2014/main" id="{13B10C8E-45A5-3641-9B23-4FC35F85C3B4}"/>
              </a:ext>
            </a:extLst>
          </p:cNvPr>
          <p:cNvGraphicFramePr/>
          <p:nvPr/>
        </p:nvGraphicFramePr>
        <p:xfrm>
          <a:off x="660400" y="4670322"/>
          <a:ext cx="10853174" cy="17253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54743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F42DB-FC7B-AC14-C3A6-4B15AC9B9C73}"/>
              </a:ext>
            </a:extLst>
          </p:cNvPr>
          <p:cNvSpPr>
            <a:spLocks noGrp="1"/>
          </p:cNvSpPr>
          <p:nvPr>
            <p:ph type="title"/>
          </p:nvPr>
        </p:nvSpPr>
        <p:spPr/>
        <p:txBody>
          <a:bodyPr/>
          <a:lstStyle/>
          <a:p>
            <a:r>
              <a:rPr lang="en-US" dirty="0"/>
              <a:t>Data</a:t>
            </a:r>
            <a:br>
              <a:rPr lang="en-US" dirty="0"/>
            </a:br>
            <a:r>
              <a:rPr lang="en-US" dirty="0"/>
              <a:t>Sources</a:t>
            </a:r>
          </a:p>
        </p:txBody>
      </p:sp>
      <p:sp>
        <p:nvSpPr>
          <p:cNvPr id="15" name="Slide Number Placeholder 14">
            <a:extLst>
              <a:ext uri="{FF2B5EF4-FFF2-40B4-BE49-F238E27FC236}">
                <a16:creationId xmlns:a16="http://schemas.microsoft.com/office/drawing/2014/main" id="{7E79FEA1-09F4-7D35-A0FE-DEB9BFEB283D}"/>
              </a:ext>
            </a:extLst>
          </p:cNvPr>
          <p:cNvSpPr>
            <a:spLocks noGrp="1"/>
          </p:cNvSpPr>
          <p:nvPr>
            <p:ph type="sldNum" sz="quarter" idx="4"/>
          </p:nvPr>
        </p:nvSpPr>
        <p:spPr/>
        <p:txBody>
          <a:bodyPr/>
          <a:lstStyle/>
          <a:p>
            <a:fld id="{EA87306C-81BA-4795-A5CA-9392456A8C1E}" type="slidenum">
              <a:rPr lang="en-US" smtClean="0"/>
              <a:pPr/>
              <a:t>9</a:t>
            </a:fld>
            <a:endParaRPr lang="en-US" dirty="0"/>
          </a:p>
        </p:txBody>
      </p:sp>
      <p:sp>
        <p:nvSpPr>
          <p:cNvPr id="29" name="Text Placeholder 2">
            <a:extLst>
              <a:ext uri="{FF2B5EF4-FFF2-40B4-BE49-F238E27FC236}">
                <a16:creationId xmlns:a16="http://schemas.microsoft.com/office/drawing/2014/main" id="{82E7C872-60FD-1156-CD05-EDF093DB31C4}"/>
              </a:ext>
            </a:extLst>
          </p:cNvPr>
          <p:cNvSpPr>
            <a:spLocks noGrp="1"/>
          </p:cNvSpPr>
          <p:nvPr>
            <p:ph type="body" sz="quarter" idx="16"/>
          </p:nvPr>
        </p:nvSpPr>
        <p:spPr>
          <a:xfrm>
            <a:off x="3814916" y="652826"/>
            <a:ext cx="3849264" cy="426393"/>
          </a:xfrm>
        </p:spPr>
        <p:txBody>
          <a:bodyPr/>
          <a:lstStyle/>
          <a:p>
            <a:r>
              <a:rPr lang="en-US" sz="1600" dirty="0"/>
              <a:t>Population Growth</a:t>
            </a:r>
          </a:p>
        </p:txBody>
      </p:sp>
      <p:sp>
        <p:nvSpPr>
          <p:cNvPr id="30" name="Text Placeholder 3">
            <a:extLst>
              <a:ext uri="{FF2B5EF4-FFF2-40B4-BE49-F238E27FC236}">
                <a16:creationId xmlns:a16="http://schemas.microsoft.com/office/drawing/2014/main" id="{925E2855-F195-2B33-66BC-6DFD9D88CC70}"/>
              </a:ext>
            </a:extLst>
          </p:cNvPr>
          <p:cNvSpPr>
            <a:spLocks noGrp="1"/>
          </p:cNvSpPr>
          <p:nvPr>
            <p:ph type="body" sz="quarter" idx="12"/>
          </p:nvPr>
        </p:nvSpPr>
        <p:spPr>
          <a:xfrm>
            <a:off x="3814916" y="1032330"/>
            <a:ext cx="3849264" cy="1371600"/>
          </a:xfrm>
        </p:spPr>
        <p:txBody>
          <a:bodyPr/>
          <a:lstStyle/>
          <a:p>
            <a:r>
              <a:rPr lang="en-US" sz="1400" dirty="0">
                <a:hlinkClick r:id="rId3"/>
              </a:rPr>
              <a:t>Census Data API</a:t>
            </a:r>
            <a:endParaRPr lang="en-US" sz="1400" dirty="0">
              <a:hlinkClick r:id="rId4"/>
            </a:endParaRPr>
          </a:p>
          <a:p>
            <a:r>
              <a:rPr lang="en-US" sz="1400" dirty="0">
                <a:hlinkClick r:id="rId4"/>
              </a:rPr>
              <a:t>Census Data Wrapper</a:t>
            </a:r>
            <a:endParaRPr lang="en-US" sz="1400" dirty="0"/>
          </a:p>
          <a:p>
            <a:endParaRPr lang="en-US" sz="1400" dirty="0"/>
          </a:p>
          <a:p>
            <a:r>
              <a:rPr lang="en-US" sz="1200" dirty="0"/>
              <a:t>Used Census dependency within Jupyter Notebook.  Limited dataset due to 2022 Census information being unavailable.</a:t>
            </a:r>
          </a:p>
        </p:txBody>
      </p:sp>
      <p:sp>
        <p:nvSpPr>
          <p:cNvPr id="31" name="Text Placeholder 6">
            <a:extLst>
              <a:ext uri="{FF2B5EF4-FFF2-40B4-BE49-F238E27FC236}">
                <a16:creationId xmlns:a16="http://schemas.microsoft.com/office/drawing/2014/main" id="{4EFB1780-1E84-22E5-9D57-EA0E1228EAC4}"/>
              </a:ext>
            </a:extLst>
          </p:cNvPr>
          <p:cNvSpPr txBox="1">
            <a:spLocks/>
          </p:cNvSpPr>
          <p:nvPr/>
        </p:nvSpPr>
        <p:spPr>
          <a:xfrm>
            <a:off x="3814916" y="257119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Profitability</a:t>
            </a:r>
          </a:p>
        </p:txBody>
      </p:sp>
      <p:sp>
        <p:nvSpPr>
          <p:cNvPr id="32" name="Text Placeholder 7">
            <a:extLst>
              <a:ext uri="{FF2B5EF4-FFF2-40B4-BE49-F238E27FC236}">
                <a16:creationId xmlns:a16="http://schemas.microsoft.com/office/drawing/2014/main" id="{733A59A4-6A65-4137-8C27-444D19A6BE96}"/>
              </a:ext>
            </a:extLst>
          </p:cNvPr>
          <p:cNvSpPr txBox="1">
            <a:spLocks/>
          </p:cNvSpPr>
          <p:nvPr/>
        </p:nvSpPr>
        <p:spPr>
          <a:xfrm>
            <a:off x="3814916" y="2953195"/>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3"/>
              </a:rPr>
              <a:t>Census Python API</a:t>
            </a:r>
            <a:endParaRPr lang="en-US" sz="1400" dirty="0"/>
          </a:p>
          <a:p>
            <a:endParaRPr lang="en-US" sz="1400" dirty="0"/>
          </a:p>
          <a:p>
            <a:r>
              <a:rPr lang="en-US" sz="1400" dirty="0"/>
              <a:t>Monthly vs. Annual data sets</a:t>
            </a:r>
          </a:p>
          <a:p>
            <a:r>
              <a:rPr lang="en-US" sz="1400" dirty="0"/>
              <a:t>Unable to limit scope for desired homes</a:t>
            </a:r>
          </a:p>
        </p:txBody>
      </p:sp>
      <p:sp>
        <p:nvSpPr>
          <p:cNvPr id="33" name="Text Placeholder 10">
            <a:extLst>
              <a:ext uri="{FF2B5EF4-FFF2-40B4-BE49-F238E27FC236}">
                <a16:creationId xmlns:a16="http://schemas.microsoft.com/office/drawing/2014/main" id="{7B28081B-BA1F-F70A-3A1C-9DAA618B244A}"/>
              </a:ext>
            </a:extLst>
          </p:cNvPr>
          <p:cNvSpPr txBox="1">
            <a:spLocks/>
          </p:cNvSpPr>
          <p:nvPr/>
        </p:nvSpPr>
        <p:spPr>
          <a:xfrm>
            <a:off x="3814916"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Crime</a:t>
            </a:r>
          </a:p>
        </p:txBody>
      </p:sp>
      <p:sp>
        <p:nvSpPr>
          <p:cNvPr id="34" name="Text Placeholder 11">
            <a:extLst>
              <a:ext uri="{FF2B5EF4-FFF2-40B4-BE49-F238E27FC236}">
                <a16:creationId xmlns:a16="http://schemas.microsoft.com/office/drawing/2014/main" id="{9A7877FA-1AD9-C1D6-92E7-2642B3EB9B99}"/>
              </a:ext>
            </a:extLst>
          </p:cNvPr>
          <p:cNvSpPr txBox="1">
            <a:spLocks/>
          </p:cNvSpPr>
          <p:nvPr/>
        </p:nvSpPr>
        <p:spPr>
          <a:xfrm>
            <a:off x="3814916"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hlinkClick r:id="rId5"/>
              </a:rPr>
              <a:t>Austin</a:t>
            </a:r>
            <a:r>
              <a:rPr lang="en-US" sz="1100" dirty="0"/>
              <a:t>, </a:t>
            </a:r>
            <a:r>
              <a:rPr lang="en-US" sz="1100" dirty="0">
                <a:hlinkClick r:id="rId6"/>
              </a:rPr>
              <a:t>Chicago</a:t>
            </a:r>
            <a:r>
              <a:rPr lang="en-US" sz="1100" dirty="0"/>
              <a:t>, </a:t>
            </a:r>
            <a:r>
              <a:rPr lang="en-US" sz="1100" dirty="0">
                <a:hlinkClick r:id="rId7"/>
              </a:rPr>
              <a:t>Denver</a:t>
            </a:r>
            <a:r>
              <a:rPr lang="en-US" sz="1100" dirty="0"/>
              <a:t>, </a:t>
            </a:r>
            <a:r>
              <a:rPr lang="en-US" sz="1100" dirty="0">
                <a:hlinkClick r:id="rId8"/>
              </a:rPr>
              <a:t>Memphis</a:t>
            </a:r>
            <a:r>
              <a:rPr lang="en-US" sz="1100" dirty="0"/>
              <a:t>, </a:t>
            </a:r>
            <a:r>
              <a:rPr lang="en-US" sz="1100" dirty="0">
                <a:hlinkClick r:id="rId9"/>
              </a:rPr>
              <a:t>New York City</a:t>
            </a:r>
            <a:r>
              <a:rPr lang="en-US" sz="1100" dirty="0"/>
              <a:t>, </a:t>
            </a:r>
            <a:r>
              <a:rPr lang="en-US" sz="1100" dirty="0">
                <a:hlinkClick r:id="rId10"/>
              </a:rPr>
              <a:t>San Francisco</a:t>
            </a:r>
            <a:endParaRPr lang="en-US" sz="1100" dirty="0"/>
          </a:p>
          <a:p>
            <a:endParaRPr lang="en-US" sz="1400" dirty="0"/>
          </a:p>
          <a:p>
            <a:r>
              <a:rPr lang="en-US" sz="1200" dirty="0"/>
              <a:t>Official city government data is incredibly helpful, however large file sizes and not every city has the same level of organization</a:t>
            </a:r>
          </a:p>
        </p:txBody>
      </p:sp>
      <p:sp>
        <p:nvSpPr>
          <p:cNvPr id="36" name="Text Placeholder 2">
            <a:extLst>
              <a:ext uri="{FF2B5EF4-FFF2-40B4-BE49-F238E27FC236}">
                <a16:creationId xmlns:a16="http://schemas.microsoft.com/office/drawing/2014/main" id="{ABC34DEB-C612-28F9-9C94-1B0CD87CEABE}"/>
              </a:ext>
            </a:extLst>
          </p:cNvPr>
          <p:cNvSpPr txBox="1">
            <a:spLocks/>
          </p:cNvSpPr>
          <p:nvPr/>
        </p:nvSpPr>
        <p:spPr>
          <a:xfrm>
            <a:off x="7821561" y="652826"/>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Property Values</a:t>
            </a:r>
          </a:p>
        </p:txBody>
      </p:sp>
      <p:sp>
        <p:nvSpPr>
          <p:cNvPr id="37" name="Text Placeholder 3">
            <a:extLst>
              <a:ext uri="{FF2B5EF4-FFF2-40B4-BE49-F238E27FC236}">
                <a16:creationId xmlns:a16="http://schemas.microsoft.com/office/drawing/2014/main" id="{002C39AD-22B6-8AB5-C78F-DE037B56F8D7}"/>
              </a:ext>
            </a:extLst>
          </p:cNvPr>
          <p:cNvSpPr txBox="1">
            <a:spLocks/>
          </p:cNvSpPr>
          <p:nvPr/>
        </p:nvSpPr>
        <p:spPr>
          <a:xfrm>
            <a:off x="7821561" y="1032330"/>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Menlo" panose="020B0609030804020204" pitchFamily="49" charset="0"/>
                <a:ea typeface="Menlo" panose="020B0609030804020204" pitchFamily="49" charset="0"/>
                <a:cs typeface="Menlo" panose="020B0609030804020204" pitchFamily="49" charset="0"/>
                <a:hlinkClick r:id="rId11"/>
              </a:rPr>
              <a:t>https://www.attomdata.com</a:t>
            </a:r>
            <a:r>
              <a:rPr lang="en-US" sz="1100">
                <a:latin typeface="Menlo" panose="020B0609030804020204" pitchFamily="49" charset="0"/>
                <a:ea typeface="Menlo" panose="020B0609030804020204" pitchFamily="49" charset="0"/>
                <a:cs typeface="Menlo" panose="020B0609030804020204" pitchFamily="49" charset="0"/>
                <a:hlinkClick r:id="rId11"/>
              </a:rPr>
              <a:t>/</a:t>
            </a:r>
            <a:endParaRPr lang="en-US" sz="1100">
              <a:latin typeface="Menlo" panose="020B0609030804020204" pitchFamily="49" charset="0"/>
              <a:ea typeface="Menlo" panose="020B0609030804020204" pitchFamily="49" charset="0"/>
              <a:cs typeface="Menlo" panose="020B0609030804020204" pitchFamily="49" charset="0"/>
            </a:endParaRPr>
          </a:p>
          <a:p>
            <a:endParaRPr lang="en-US" sz="1400" dirty="0"/>
          </a:p>
          <a:p>
            <a:r>
              <a:rPr lang="en-US" sz="1050" dirty="0"/>
              <a:t>Used API to show house/sales in our 6 cities created Data Frames for each city Combined all cities the graph sales date by price</a:t>
            </a:r>
          </a:p>
        </p:txBody>
      </p:sp>
      <p:sp>
        <p:nvSpPr>
          <p:cNvPr id="38" name="Text Placeholder 6">
            <a:extLst>
              <a:ext uri="{FF2B5EF4-FFF2-40B4-BE49-F238E27FC236}">
                <a16:creationId xmlns:a16="http://schemas.microsoft.com/office/drawing/2014/main" id="{FB606C33-11EA-1E0F-519E-C1E07CC2D904}"/>
              </a:ext>
            </a:extLst>
          </p:cNvPr>
          <p:cNvSpPr txBox="1">
            <a:spLocks/>
          </p:cNvSpPr>
          <p:nvPr/>
        </p:nvSpPr>
        <p:spPr>
          <a:xfrm>
            <a:off x="7821561" y="255864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Schools</a:t>
            </a:r>
          </a:p>
        </p:txBody>
      </p:sp>
      <p:sp>
        <p:nvSpPr>
          <p:cNvPr id="39" name="Text Placeholder 7">
            <a:extLst>
              <a:ext uri="{FF2B5EF4-FFF2-40B4-BE49-F238E27FC236}">
                <a16:creationId xmlns:a16="http://schemas.microsoft.com/office/drawing/2014/main" id="{C2998120-AB46-3B73-590E-8E595AB32E67}"/>
              </a:ext>
            </a:extLst>
          </p:cNvPr>
          <p:cNvSpPr txBox="1">
            <a:spLocks/>
          </p:cNvSpPr>
          <p:nvPr/>
        </p:nvSpPr>
        <p:spPr>
          <a:xfrm>
            <a:off x="7821561" y="2953195"/>
            <a:ext cx="3849264" cy="1665495"/>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effectLst/>
                <a:latin typeface="Menlo" panose="020B0609030804020204" pitchFamily="49" charset="0"/>
                <a:hlinkClick r:id="rId12"/>
              </a:rPr>
              <a:t>Austin</a:t>
            </a:r>
            <a:r>
              <a:rPr lang="en-US" sz="1100" dirty="0">
                <a:latin typeface="Menlo" panose="020B0609030804020204" pitchFamily="49" charset="0"/>
              </a:rPr>
              <a:t>, </a:t>
            </a:r>
            <a:r>
              <a:rPr lang="en-US" sz="1100" dirty="0">
                <a:effectLst/>
                <a:latin typeface="Menlo" panose="020B0609030804020204" pitchFamily="49" charset="0"/>
                <a:hlinkClick r:id="rId13"/>
              </a:rPr>
              <a:t>Chicago</a:t>
            </a:r>
            <a:r>
              <a:rPr lang="en-US" sz="1100" dirty="0">
                <a:latin typeface="Menlo" panose="020B0609030804020204" pitchFamily="49" charset="0"/>
              </a:rPr>
              <a:t>, </a:t>
            </a:r>
            <a:r>
              <a:rPr lang="en-US" sz="1100" dirty="0">
                <a:effectLst/>
                <a:latin typeface="Menlo" panose="020B0609030804020204" pitchFamily="49" charset="0"/>
                <a:hlinkClick r:id="rId14"/>
              </a:rPr>
              <a:t>Denver</a:t>
            </a:r>
            <a:r>
              <a:rPr lang="en-US" sz="1100" dirty="0">
                <a:latin typeface="Menlo" panose="020B0609030804020204" pitchFamily="49" charset="0"/>
              </a:rPr>
              <a:t>, </a:t>
            </a:r>
            <a:r>
              <a:rPr lang="en-US" sz="1100" dirty="0">
                <a:effectLst/>
                <a:latin typeface="Menlo" panose="020B0609030804020204" pitchFamily="49" charset="0"/>
                <a:hlinkClick r:id="rId15"/>
              </a:rPr>
              <a:t>Memphis</a:t>
            </a:r>
            <a:r>
              <a:rPr lang="en-US" sz="1100" dirty="0">
                <a:effectLst/>
                <a:latin typeface="Menlo" panose="020B0609030804020204" pitchFamily="49" charset="0"/>
              </a:rPr>
              <a:t>, </a:t>
            </a:r>
            <a:r>
              <a:rPr lang="en-US" sz="1100" dirty="0">
                <a:effectLst/>
                <a:latin typeface="Menlo" panose="020B0609030804020204" pitchFamily="49" charset="0"/>
                <a:hlinkClick r:id="rId16"/>
              </a:rPr>
              <a:t>New York City</a:t>
            </a:r>
            <a:r>
              <a:rPr lang="en-US" sz="1100" dirty="0">
                <a:latin typeface="Menlo" panose="020B0609030804020204" pitchFamily="49" charset="0"/>
              </a:rPr>
              <a:t>, </a:t>
            </a:r>
            <a:r>
              <a:rPr lang="en-US" sz="1100" dirty="0">
                <a:effectLst/>
                <a:latin typeface="Menlo" panose="020B0609030804020204" pitchFamily="49" charset="0"/>
                <a:hlinkClick r:id="rId17"/>
              </a:rPr>
              <a:t>San Francisco</a:t>
            </a:r>
            <a:endParaRPr lang="en-US" sz="1100" dirty="0">
              <a:effectLst/>
              <a:latin typeface="Menlo" panose="020B0609030804020204" pitchFamily="49" charset="0"/>
            </a:endParaRPr>
          </a:p>
          <a:p>
            <a:endParaRPr lang="en-US" sz="1100" dirty="0"/>
          </a:p>
          <a:p>
            <a:r>
              <a:rPr lang="en-US" sz="1200" dirty="0"/>
              <a:t>Very descriptive education/school from each city/state found. Had to par down some of the files before importing due to spreadsheet complexity.</a:t>
            </a:r>
          </a:p>
        </p:txBody>
      </p:sp>
      <p:sp>
        <p:nvSpPr>
          <p:cNvPr id="40" name="Text Placeholder 10">
            <a:extLst>
              <a:ext uri="{FF2B5EF4-FFF2-40B4-BE49-F238E27FC236}">
                <a16:creationId xmlns:a16="http://schemas.microsoft.com/office/drawing/2014/main" id="{F478220D-D616-BCD2-814A-206D05F78661}"/>
              </a:ext>
            </a:extLst>
          </p:cNvPr>
          <p:cNvSpPr txBox="1">
            <a:spLocks/>
          </p:cNvSpPr>
          <p:nvPr/>
        </p:nvSpPr>
        <p:spPr>
          <a:xfrm>
            <a:off x="7821561"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Job Market</a:t>
            </a:r>
          </a:p>
        </p:txBody>
      </p:sp>
      <p:sp>
        <p:nvSpPr>
          <p:cNvPr id="41" name="Text Placeholder 11">
            <a:extLst>
              <a:ext uri="{FF2B5EF4-FFF2-40B4-BE49-F238E27FC236}">
                <a16:creationId xmlns:a16="http://schemas.microsoft.com/office/drawing/2014/main" id="{E1A12F95-9C33-66F7-9D30-8EC0A509F410}"/>
              </a:ext>
            </a:extLst>
          </p:cNvPr>
          <p:cNvSpPr txBox="1">
            <a:spLocks/>
          </p:cNvSpPr>
          <p:nvPr/>
        </p:nvSpPr>
        <p:spPr>
          <a:xfrm>
            <a:off x="7821561"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18"/>
              </a:rPr>
              <a:t>U.S. Bureau of Labor Statistics API</a:t>
            </a:r>
            <a:endParaRPr lang="en-US" sz="1400" dirty="0"/>
          </a:p>
          <a:p>
            <a:endParaRPr lang="en-US" sz="1400" dirty="0"/>
          </a:p>
          <a:p>
            <a:r>
              <a:rPr lang="en-US" sz="1400" dirty="0"/>
              <a:t>Free registration highly recommended</a:t>
            </a:r>
          </a:p>
          <a:p>
            <a:r>
              <a:rPr lang="en-US" sz="1400" dirty="0"/>
              <a:t>Good </a:t>
            </a:r>
            <a:r>
              <a:rPr lang="en-US" sz="1400" dirty="0">
                <a:hlinkClick r:id="rId19"/>
              </a:rPr>
              <a:t>documentation</a:t>
            </a:r>
            <a:r>
              <a:rPr lang="en-US" sz="1400" dirty="0"/>
              <a:t> on potential calls</a:t>
            </a:r>
          </a:p>
          <a:p>
            <a:r>
              <a:rPr lang="en-US" sz="1400" dirty="0"/>
              <a:t>Inconsistent granularity on location level</a:t>
            </a:r>
          </a:p>
        </p:txBody>
      </p:sp>
      <p:pic>
        <p:nvPicPr>
          <p:cNvPr id="1030" name="Picture 6" descr="Disgusted, emoji, emoticon icon - Download on Iconfinder">
            <a:extLst>
              <a:ext uri="{FF2B5EF4-FFF2-40B4-BE49-F238E27FC236}">
                <a16:creationId xmlns:a16="http://schemas.microsoft.com/office/drawing/2014/main" id="{4EE5193E-CBD3-6C59-E619-E201C3F77E5F}"/>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8889" b="90667" l="8889" r="90667">
                        <a14:foregroundMark x1="47111" y1="8889" x2="47111" y2="8889"/>
                        <a14:foregroundMark x1="8889" y1="49333" x2="8889" y2="49333"/>
                        <a14:foregroundMark x1="91111" y1="51111" x2="91111" y2="51111"/>
                        <a14:foregroundMark x1="53333" y1="90667" x2="53333" y2="90667"/>
                      </a14:backgroundRemoval>
                    </a14:imgEffect>
                  </a14:imgLayer>
                </a14:imgProps>
              </a:ext>
              <a:ext uri="{28A0092B-C50C-407E-A947-70E740481C1C}">
                <a14:useLocalDpi xmlns:a14="http://schemas.microsoft.com/office/drawing/2010/main" val="0"/>
              </a:ext>
            </a:extLst>
          </a:blip>
          <a:srcRect/>
          <a:stretch>
            <a:fillRect/>
          </a:stretch>
        </p:blipFill>
        <p:spPr bwMode="auto">
          <a:xfrm>
            <a:off x="3340849" y="5302952"/>
            <a:ext cx="626277" cy="62627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red heart with a white background&#10;&#10;Description automatically generated">
            <a:extLst>
              <a:ext uri="{FF2B5EF4-FFF2-40B4-BE49-F238E27FC236}">
                <a16:creationId xmlns:a16="http://schemas.microsoft.com/office/drawing/2014/main" id="{CFEB2939-D6AA-9DAC-BDE7-AD9BA81B8675}"/>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10000" b="90000" l="9667" r="91000">
                        <a14:foregroundMark x1="9667" y1="37833" x2="9667" y2="37833"/>
                        <a14:foregroundMark x1="91000" y1="37167" x2="91000" y2="37167"/>
                      </a14:backgroundRemoval>
                    </a14:imgEffect>
                  </a14:imgLayer>
                </a14:imgProps>
              </a:ext>
            </a:extLst>
          </a:blip>
          <a:stretch>
            <a:fillRect/>
          </a:stretch>
        </p:blipFill>
        <p:spPr>
          <a:xfrm>
            <a:off x="6180735" y="551926"/>
            <a:ext cx="626277" cy="626277"/>
          </a:xfrm>
          <a:prstGeom prst="rect">
            <a:avLst/>
          </a:prstGeom>
        </p:spPr>
      </p:pic>
      <p:pic>
        <p:nvPicPr>
          <p:cNvPr id="5" name="Picture 4" descr="A blueprint of a planet&#10;&#10;Description automatically generated">
            <a:extLst>
              <a:ext uri="{FF2B5EF4-FFF2-40B4-BE49-F238E27FC236}">
                <a16:creationId xmlns:a16="http://schemas.microsoft.com/office/drawing/2014/main" id="{D70869BA-58A7-B081-DCD8-101029009BAB}"/>
              </a:ext>
            </a:extLst>
          </p:cNvPr>
          <p:cNvPicPr>
            <a:picLocks noChangeAspect="1"/>
          </p:cNvPicPr>
          <p:nvPr/>
        </p:nvPicPr>
        <p:blipFill>
          <a:blip r:embed="rId24"/>
          <a:stretch>
            <a:fillRect/>
          </a:stretch>
        </p:blipFill>
        <p:spPr>
          <a:xfrm>
            <a:off x="0" y="2785639"/>
            <a:ext cx="3653988" cy="2087993"/>
          </a:xfrm>
          <a:prstGeom prst="rect">
            <a:avLst/>
          </a:prstGeom>
        </p:spPr>
      </p:pic>
    </p:spTree>
    <p:extLst>
      <p:ext uri="{BB962C8B-B14F-4D97-AF65-F5344CB8AC3E}">
        <p14:creationId xmlns:p14="http://schemas.microsoft.com/office/powerpoint/2010/main" val="2194648112"/>
      </p:ext>
    </p:extLst>
  </p:cSld>
  <p:clrMapOvr>
    <a:masterClrMapping/>
  </p:clrMapOvr>
</p:sld>
</file>

<file path=ppt/theme/theme1.xml><?xml version="1.0" encoding="utf-8"?>
<a:theme xmlns:a="http://schemas.openxmlformats.org/drawingml/2006/main" name="Custom">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Pitch Deck_TM16411175_Win32_JC_SL_v3" id="{1312B601-74D5-4529-842A-79B5D1AD1257}" vid="{3DF83A45-BE94-4B01-94A1-C38A7DA6C9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5F1B15C2-B622-4464-872A-FFB13E3A35CE}">
  <ds:schemaRefs>
    <ds:schemaRef ds:uri="http://schemas.microsoft.com/sharepoint/v3/contenttype/forms"/>
  </ds:schemaRefs>
</ds:datastoreItem>
</file>

<file path=customXml/itemProps2.xml><?xml version="1.0" encoding="utf-8"?>
<ds:datastoreItem xmlns:ds="http://schemas.openxmlformats.org/officeDocument/2006/customXml" ds:itemID="{268D2790-C93D-4E77-87F2-435D4508AB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439292-23DE-4FBC-B000-AFED89AC64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{CB2F3C86-4A4F-4AB6-B348-F507DE5B5177}tf16411175_win32</Template>
  <TotalTime>322</TotalTime>
  <Words>1625</Words>
  <Application>Microsoft Macintosh PowerPoint</Application>
  <PresentationFormat>Widescreen</PresentationFormat>
  <Paragraphs>248</Paragraphs>
  <Slides>20</Slides>
  <Notes>15</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Helvetica Neue</vt:lpstr>
      <vt:lpstr>Menlo</vt:lpstr>
      <vt:lpstr>Tenorite </vt:lpstr>
      <vt:lpstr>Tenorite Bold</vt:lpstr>
      <vt:lpstr>Custom</vt:lpstr>
      <vt:lpstr>Presentation Requirements</vt:lpstr>
      <vt:lpstr>Urban Real Estate Investing, U.S.</vt:lpstr>
      <vt:lpstr>About us</vt:lpstr>
      <vt:lpstr>Meet our client</vt:lpstr>
      <vt:lpstr>Process: School Notebook Demo</vt:lpstr>
      <vt:lpstr>Process Overview</vt:lpstr>
      <vt:lpstr>The Plan</vt:lpstr>
      <vt:lpstr>Process Overview Continued</vt:lpstr>
      <vt:lpstr>Data Sources</vt:lpstr>
      <vt:lpstr>Approach Highlights &amp;  Lessons Learned</vt:lpstr>
      <vt:lpstr>FINAL Recommendation: Denver, CO</vt:lpstr>
      <vt:lpstr>Next Steps          </vt:lpstr>
      <vt:lpstr>Additional Supporting Analysis</vt:lpstr>
      <vt:lpstr>Population Analysis By growth Percentages</vt:lpstr>
      <vt:lpstr>School Analysis By Graduation Rate Percentages</vt:lpstr>
      <vt:lpstr>Analysis of crime in cities</vt:lpstr>
      <vt:lpstr>Job market trends</vt:lpstr>
      <vt:lpstr>Profitability Growth</vt:lpstr>
      <vt:lpstr>Unemployment rates across the united states</vt:lpstr>
      <vt:lpstr>Starter Home sales trends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Real Estate Investing, US</dc:title>
  <dc:creator>Rebekah Aldrich</dc:creator>
  <cp:lastModifiedBy>Tait Ralston</cp:lastModifiedBy>
  <cp:revision>44</cp:revision>
  <dcterms:created xsi:type="dcterms:W3CDTF">2023-07-26T17:59:29Z</dcterms:created>
  <dcterms:modified xsi:type="dcterms:W3CDTF">2023-08-02T23:06:15Z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